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  <p:sldMasterId id="2147483712" r:id="rId2"/>
  </p:sldMasterIdLst>
  <p:notesMasterIdLst>
    <p:notesMasterId r:id="rId58"/>
  </p:notesMasterIdLst>
  <p:sldIdLst>
    <p:sldId id="256" r:id="rId3"/>
    <p:sldId id="350" r:id="rId4"/>
    <p:sldId id="351" r:id="rId5"/>
    <p:sldId id="348" r:id="rId6"/>
    <p:sldId id="354" r:id="rId7"/>
    <p:sldId id="349" r:id="rId8"/>
    <p:sldId id="359" r:id="rId9"/>
    <p:sldId id="356" r:id="rId10"/>
    <p:sldId id="358" r:id="rId11"/>
    <p:sldId id="413" r:id="rId12"/>
    <p:sldId id="360" r:id="rId13"/>
    <p:sldId id="361" r:id="rId14"/>
    <p:sldId id="362" r:id="rId15"/>
    <p:sldId id="363" r:id="rId16"/>
    <p:sldId id="364" r:id="rId17"/>
    <p:sldId id="365" r:id="rId18"/>
    <p:sldId id="380" r:id="rId19"/>
    <p:sldId id="382" r:id="rId20"/>
    <p:sldId id="381" r:id="rId21"/>
    <p:sldId id="384" r:id="rId22"/>
    <p:sldId id="366" r:id="rId23"/>
    <p:sldId id="367" r:id="rId24"/>
    <p:sldId id="368" r:id="rId25"/>
    <p:sldId id="372" r:id="rId26"/>
    <p:sldId id="373" r:id="rId27"/>
    <p:sldId id="374" r:id="rId28"/>
    <p:sldId id="414" r:id="rId29"/>
    <p:sldId id="383" r:id="rId30"/>
    <p:sldId id="387" r:id="rId31"/>
    <p:sldId id="388" r:id="rId32"/>
    <p:sldId id="378" r:id="rId33"/>
    <p:sldId id="379" r:id="rId34"/>
    <p:sldId id="257" r:id="rId35"/>
    <p:sldId id="370" r:id="rId36"/>
    <p:sldId id="305" r:id="rId37"/>
    <p:sldId id="410" r:id="rId38"/>
    <p:sldId id="411" r:id="rId39"/>
    <p:sldId id="412" r:id="rId40"/>
    <p:sldId id="311" r:id="rId41"/>
    <p:sldId id="312" r:id="rId42"/>
    <p:sldId id="418" r:id="rId43"/>
    <p:sldId id="417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394" r:id="rId54"/>
    <p:sldId id="396" r:id="rId55"/>
    <p:sldId id="337" r:id="rId56"/>
    <p:sldId id="328" r:id="rId57"/>
  </p:sldIdLst>
  <p:sldSz cx="9144000" cy="5143500" type="screen16x9"/>
  <p:notesSz cx="6858000" cy="9144000"/>
  <p:embeddedFontLst>
    <p:embeddedFont>
      <p:font typeface="Verdana" pitchFamily="34" charset="0"/>
      <p:regular r:id="rId59"/>
      <p:bold r:id="rId60"/>
      <p:italic r:id="rId61"/>
      <p:boldItalic r:id="rId62"/>
    </p:embeddedFont>
    <p:embeddedFont>
      <p:font typeface="Varela Round" charset="-79"/>
      <p:regular r:id="rId63"/>
    </p:embeddedFont>
    <p:embeddedFont>
      <p:font typeface="Nixie One" charset="0"/>
      <p:regular r:id="rId64"/>
    </p:embeddedFont>
    <p:embeddedFont>
      <p:font typeface="Calibri" pitchFamily="34" charset="0"/>
      <p:regular r:id="rId65"/>
      <p:bold r:id="rId66"/>
      <p:italic r:id="rId67"/>
      <p:boldItalic r:id="rId68"/>
    </p:embeddedFont>
    <p:embeddedFont>
      <p:font typeface="Arimo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671AF8E-7E1D-4DBC-A0A9-57960C06920E}">
  <a:tblStyle styleId="{3671AF8E-7E1D-4DBC-A0A9-57960C0692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01317-0336-456A-97CB-63E261F927E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BD0BF6-61F5-451B-B6AC-DF8406FA73F0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Кількість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годин на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програмного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матеріалу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за темами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курсів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6-9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класів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та 10-11 як на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рівні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стандарту, так і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профільному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, є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орієнтовною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її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можна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змінювати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в межах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визначеного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навчального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часу. Учитель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може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на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власний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розсуд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змінити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розподіл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годин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між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темами і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розділами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використати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години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резервного часу з метою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глибшого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окремих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тем,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проведення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уроків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узагальнення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і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систематизації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знань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після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великих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розділів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і тем,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проведення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екскурсій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зустрічей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обговорення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дискусійних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питань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що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виникли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під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час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певних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тем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тощо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.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>
            <a:solidFill>
              <a:schemeClr val="accent5">
                <a:lumMod val="50000"/>
              </a:schemeClr>
            </a:solidFill>
          </a:endParaRPr>
        </a:p>
      </dgm:t>
    </dgm:pt>
    <dgm:pt modelId="{0A67F9C9-A182-4E25-B80E-D4AF34E8D29A}" type="parTrans" cxnId="{23A3719C-14E4-4120-AB2D-261C1B349A51}">
      <dgm:prSet/>
      <dgm:spPr/>
      <dgm:t>
        <a:bodyPr/>
        <a:lstStyle/>
        <a:p>
          <a:endParaRPr lang="ru-RU"/>
        </a:p>
      </dgm:t>
    </dgm:pt>
    <dgm:pt modelId="{E161B23B-9553-405F-97E2-937538D1C02B}" type="sibTrans" cxnId="{23A3719C-14E4-4120-AB2D-261C1B349A51}">
      <dgm:prSet/>
      <dgm:spPr/>
      <dgm:t>
        <a:bodyPr/>
        <a:lstStyle/>
        <a:p>
          <a:endParaRPr lang="ru-RU"/>
        </a:p>
      </dgm:t>
    </dgm:pt>
    <dgm:pt modelId="{1F611CEF-26F3-40E8-8FA0-7713DD6AB3EC}">
      <dgm:prSet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 smtClean="0">
              <a:solidFill>
                <a:schemeClr val="accent5">
                  <a:lumMod val="50000"/>
                </a:schemeClr>
              </a:solidFill>
            </a:rPr>
            <a:t>Підсумкова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b="1" u="sng" dirty="0" smtClean="0">
              <a:solidFill>
                <a:srgbClr val="FF0000"/>
              </a:solidFill>
            </a:rPr>
            <a:t>(</a:t>
          </a:r>
          <a:r>
            <a:rPr lang="ru-RU" b="1" u="sng" dirty="0" err="1" smtClean="0">
              <a:solidFill>
                <a:srgbClr val="FF0000"/>
              </a:solidFill>
            </a:rPr>
            <a:t>контрольна</a:t>
          </a:r>
          <a:r>
            <a:rPr lang="ru-RU" b="1" u="sng" dirty="0" smtClean="0">
              <a:solidFill>
                <a:srgbClr val="FF0000"/>
              </a:solidFill>
            </a:rPr>
            <a:t>) робота, одна на </a:t>
          </a:r>
          <a:r>
            <a:rPr lang="ru-RU" b="1" u="sng" dirty="0" err="1" smtClean="0">
              <a:solidFill>
                <a:srgbClr val="FF0000"/>
              </a:solidFill>
            </a:rPr>
            <a:t>рік</a:t>
          </a:r>
          <a:r>
            <a:rPr lang="ru-RU" b="1" u="sng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</a:rPr>
            <a:t>готується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</a:rPr>
            <a:t>вчителем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 (рекомендовано 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</a:rPr>
            <a:t>тестовий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 формат з 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</a:rPr>
            <a:t>картографічним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</a:rPr>
            <a:t>завданням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), 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</a:rPr>
            <a:t>виконується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</a:rPr>
            <a:t>письмово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 і є 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</a:rPr>
            <a:t>обов’язковою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.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722D21D-7080-4E0C-A245-72CDB3E87687}" type="parTrans" cxnId="{4E24F365-C354-42A4-9F19-99E8C0A6CC58}">
      <dgm:prSet/>
      <dgm:spPr/>
      <dgm:t>
        <a:bodyPr/>
        <a:lstStyle/>
        <a:p>
          <a:endParaRPr lang="ru-RU"/>
        </a:p>
      </dgm:t>
    </dgm:pt>
    <dgm:pt modelId="{3142AA4A-D2B0-4341-89B1-CDB66443F183}" type="sibTrans" cxnId="{4E24F365-C354-42A4-9F19-99E8C0A6CC58}">
      <dgm:prSet/>
      <dgm:spPr/>
      <dgm:t>
        <a:bodyPr/>
        <a:lstStyle/>
        <a:p>
          <a:endParaRPr lang="ru-RU"/>
        </a:p>
      </dgm:t>
    </dgm:pt>
    <dgm:pt modelId="{6BB7B5E2-D9BD-4117-833C-B46F8B089A8D}">
      <dgm:prSet/>
      <dgm:spPr/>
      <dgm:t>
        <a:bodyPr/>
        <a:lstStyle/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У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всіх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класах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обов’язковими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для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оцінювання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у кожному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семестрі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b="1" u="sng" dirty="0" smtClean="0">
              <a:solidFill>
                <a:srgbClr val="FF0000"/>
              </a:solidFill>
            </a:rPr>
            <a:t>є 2 </a:t>
          </a:r>
          <a:r>
            <a:rPr lang="ru-RU" b="1" u="sng" dirty="0" err="1" smtClean="0">
              <a:solidFill>
                <a:srgbClr val="FF0000"/>
              </a:solidFill>
            </a:rPr>
            <a:t>практичні</a:t>
          </a:r>
          <a:r>
            <a:rPr lang="ru-RU" b="1" u="sng" dirty="0" smtClean="0">
              <a:solidFill>
                <a:srgbClr val="FF0000"/>
              </a:solidFill>
            </a:rPr>
            <a:t> </a:t>
          </a:r>
          <a:r>
            <a:rPr lang="ru-RU" b="1" u="sng" dirty="0" err="1" smtClean="0">
              <a:solidFill>
                <a:srgbClr val="FF0000"/>
              </a:solidFill>
            </a:rPr>
            <a:t>роботи</a:t>
          </a:r>
          <a:r>
            <a:rPr lang="ru-RU" b="1" u="sng" dirty="0" smtClean="0">
              <a:solidFill>
                <a:srgbClr val="FF0000"/>
              </a:solidFill>
            </a:rPr>
            <a:t> 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на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вибір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учителя. Для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учнів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старшої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школи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що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вивчають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географію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на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профільному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рівні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вчитель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обов’язково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оцінює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u="sng" dirty="0" smtClean="0">
              <a:solidFill>
                <a:srgbClr val="FF0000"/>
              </a:solidFill>
            </a:rPr>
            <a:t>5</a:t>
          </a:r>
          <a:r>
            <a:rPr lang="ru-RU" u="sng" dirty="0" smtClean="0">
              <a:solidFill>
                <a:srgbClr val="FFFF00"/>
              </a:solidFill>
            </a:rPr>
            <a:t> </a:t>
          </a:r>
          <a:r>
            <a:rPr lang="ru-RU" u="sng" dirty="0" err="1" smtClean="0">
              <a:solidFill>
                <a:srgbClr val="FF0000"/>
              </a:solidFill>
            </a:rPr>
            <a:t>практичних</a:t>
          </a:r>
          <a:r>
            <a:rPr lang="ru-RU" u="sng" dirty="0" smtClean="0">
              <a:solidFill>
                <a:srgbClr val="FF0000"/>
              </a:solidFill>
            </a:rPr>
            <a:t> </a:t>
          </a:r>
          <a:r>
            <a:rPr lang="ru-RU" u="sng" dirty="0" err="1" smtClean="0">
              <a:solidFill>
                <a:srgbClr val="FF0000"/>
              </a:solidFill>
            </a:rPr>
            <a:t>робіт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на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вибір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у кожному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семестрі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.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331CBD61-866B-42D5-8FDB-B5FAE9B7237A}" type="parTrans" cxnId="{926CFCE3-51CC-46AD-A911-506C37C48E94}">
      <dgm:prSet/>
      <dgm:spPr/>
      <dgm:t>
        <a:bodyPr/>
        <a:lstStyle/>
        <a:p>
          <a:endParaRPr lang="ru-RU"/>
        </a:p>
      </dgm:t>
    </dgm:pt>
    <dgm:pt modelId="{8015F5A7-118D-4552-97C5-27CAEB6B9E2F}" type="sibTrans" cxnId="{926CFCE3-51CC-46AD-A911-506C37C48E94}">
      <dgm:prSet/>
      <dgm:spPr/>
      <dgm:t>
        <a:bodyPr/>
        <a:lstStyle/>
        <a:p>
          <a:endParaRPr lang="ru-RU"/>
        </a:p>
      </dgm:t>
    </dgm:pt>
    <dgm:pt modelId="{BA73E129-80D5-462A-AD1D-6EFC02A6C2A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Із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запропонованої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тематики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досліджень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b="1" u="sng" dirty="0" err="1" smtClean="0">
              <a:solidFill>
                <a:srgbClr val="FF0000"/>
              </a:solidFill>
            </a:rPr>
            <a:t>учень</a:t>
          </a:r>
          <a:r>
            <a:rPr lang="ru-RU" b="1" u="sng" dirty="0" smtClean="0">
              <a:solidFill>
                <a:srgbClr val="FF0000"/>
              </a:solidFill>
            </a:rPr>
            <a:t> за </a:t>
          </a:r>
          <a:r>
            <a:rPr lang="ru-RU" b="1" u="sng" dirty="0" err="1" smtClean="0">
              <a:solidFill>
                <a:srgbClr val="FF0000"/>
              </a:solidFill>
            </a:rPr>
            <a:t>бажанням</a:t>
          </a:r>
          <a:r>
            <a:rPr lang="ru-RU" b="1" u="sng" dirty="0" smtClean="0">
              <a:solidFill>
                <a:srgbClr val="FF0000"/>
              </a:solidFill>
            </a:rPr>
            <a:t> </a:t>
          </a:r>
          <a:r>
            <a:rPr lang="ru-RU" b="1" u="sng" dirty="0" err="1" smtClean="0">
              <a:solidFill>
                <a:srgbClr val="FF0000"/>
              </a:solidFill>
            </a:rPr>
            <a:t>вибирає</a:t>
          </a:r>
          <a:r>
            <a:rPr lang="ru-RU" b="1" u="sng" dirty="0" smtClean="0">
              <a:solidFill>
                <a:srgbClr val="FF0000"/>
              </a:solidFill>
            </a:rPr>
            <a:t> 1-2 </a:t>
          </a:r>
          <a:r>
            <a:rPr lang="ru-RU" b="1" u="sng" dirty="0" err="1" smtClean="0">
              <a:solidFill>
                <a:srgbClr val="FF0000"/>
              </a:solidFill>
            </a:rPr>
            <a:t>дослідження</a:t>
          </a:r>
          <a:r>
            <a:rPr lang="ru-RU" b="1" u="sng" dirty="0" smtClean="0">
              <a:solidFill>
                <a:srgbClr val="FF0000"/>
              </a:solidFill>
            </a:rPr>
            <a:t> (</a:t>
          </a:r>
          <a:r>
            <a:rPr lang="ru-RU" b="1" u="sng" dirty="0" err="1" smtClean="0">
              <a:solidFill>
                <a:srgbClr val="FF0000"/>
              </a:solidFill>
            </a:rPr>
            <a:t>упродовж</a:t>
          </a:r>
          <a:r>
            <a:rPr lang="ru-RU" b="1" u="sng" dirty="0" smtClean="0">
              <a:solidFill>
                <a:srgbClr val="FF0000"/>
              </a:solidFill>
            </a:rPr>
            <a:t> року) та </a:t>
          </a:r>
          <a:r>
            <a:rPr lang="ru-RU" b="1" u="sng" dirty="0" err="1" smtClean="0">
              <a:solidFill>
                <a:srgbClr val="FF0000"/>
              </a:solidFill>
            </a:rPr>
            <a:t>виконує</a:t>
          </a:r>
          <a:r>
            <a:rPr lang="ru-RU" b="1" u="sng" dirty="0" smtClean="0">
              <a:solidFill>
                <a:srgbClr val="FF0000"/>
              </a:solidFill>
            </a:rPr>
            <a:t> </a:t>
          </a:r>
          <a:r>
            <a:rPr lang="ru-RU" b="1" u="sng" dirty="0" err="1" smtClean="0">
              <a:solidFill>
                <a:srgbClr val="FF0000"/>
              </a:solidFill>
            </a:rPr>
            <a:t>його</a:t>
          </a:r>
          <a:r>
            <a:rPr lang="ru-RU" b="1" u="sng" dirty="0" smtClean="0">
              <a:solidFill>
                <a:srgbClr val="FF0000"/>
              </a:solidFill>
            </a:rPr>
            <a:t> </a:t>
          </a:r>
          <a:r>
            <a:rPr lang="ru-RU" b="1" u="sng" dirty="0" err="1" smtClean="0">
              <a:solidFill>
                <a:srgbClr val="FF0000"/>
              </a:solidFill>
            </a:rPr>
            <a:t>індивідуально</a:t>
          </a:r>
          <a:r>
            <a:rPr lang="ru-RU" b="1" u="sng" dirty="0" smtClean="0">
              <a:solidFill>
                <a:srgbClr val="FF0000"/>
              </a:solidFill>
            </a:rPr>
            <a:t> </a:t>
          </a:r>
          <a:r>
            <a:rPr lang="ru-RU" b="1" u="sng" dirty="0" err="1" smtClean="0">
              <a:solidFill>
                <a:srgbClr val="FF0000"/>
              </a:solidFill>
            </a:rPr>
            <a:t>або</a:t>
          </a:r>
          <a:r>
            <a:rPr lang="ru-RU" b="1" u="sng" dirty="0" smtClean="0">
              <a:solidFill>
                <a:srgbClr val="FF0000"/>
              </a:solidFill>
            </a:rPr>
            <a:t> в </a:t>
          </a:r>
          <a:r>
            <a:rPr lang="ru-RU" b="1" u="sng" dirty="0" err="1" smtClean="0">
              <a:solidFill>
                <a:srgbClr val="FF0000"/>
              </a:solidFill>
            </a:rPr>
            <a:t>групі</a:t>
          </a:r>
          <a:r>
            <a:rPr lang="ru-RU" b="1" u="sng" dirty="0" smtClean="0">
              <a:solidFill>
                <a:srgbClr val="FFFF00"/>
              </a:solidFill>
            </a:rPr>
            <a:t>.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Учитель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оцінює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таку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роботу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під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час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її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захисту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чи</a:t>
          </a: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5">
                  <a:lumMod val="50000"/>
                </a:schemeClr>
              </a:solidFill>
            </a:rPr>
            <a:t>презентації</a:t>
          </a:r>
          <a:r>
            <a:rPr lang="ru-RU" dirty="0" smtClean="0"/>
            <a:t>.</a:t>
          </a:r>
        </a:p>
        <a:p>
          <a:endParaRPr lang="ru-RU" dirty="0"/>
        </a:p>
      </dgm:t>
    </dgm:pt>
    <dgm:pt modelId="{98763EDC-D0DF-491D-B2FD-BFED6872466D}" type="parTrans" cxnId="{FF88916F-E3B3-4F7D-85CA-7E8F32A7A6C8}">
      <dgm:prSet/>
      <dgm:spPr/>
      <dgm:t>
        <a:bodyPr/>
        <a:lstStyle/>
        <a:p>
          <a:endParaRPr lang="ru-RU"/>
        </a:p>
      </dgm:t>
    </dgm:pt>
    <dgm:pt modelId="{B4FA21F4-4E80-44D3-A63D-2C2519952917}" type="sibTrans" cxnId="{FF88916F-E3B3-4F7D-85CA-7E8F32A7A6C8}">
      <dgm:prSet/>
      <dgm:spPr/>
      <dgm:t>
        <a:bodyPr/>
        <a:lstStyle/>
        <a:p>
          <a:endParaRPr lang="ru-RU"/>
        </a:p>
      </dgm:t>
    </dgm:pt>
    <dgm:pt modelId="{35EC4E56-4541-473A-9331-8F8231E34562}" type="pres">
      <dgm:prSet presAssocID="{ECE01317-0336-456A-97CB-63E261F927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D5A747-B4D8-4FD8-B5C9-8AE6AB5FACF6}" type="pres">
      <dgm:prSet presAssocID="{ECE01317-0336-456A-97CB-63E261F927ED}" presName="Name1" presStyleCnt="0"/>
      <dgm:spPr/>
    </dgm:pt>
    <dgm:pt modelId="{9F6866CC-BE5C-44D1-B65A-4D2645BD1AD5}" type="pres">
      <dgm:prSet presAssocID="{ECE01317-0336-456A-97CB-63E261F927ED}" presName="cycle" presStyleCnt="0"/>
      <dgm:spPr/>
    </dgm:pt>
    <dgm:pt modelId="{6321FA4B-E78D-44A0-AB9D-D10A3B371558}" type="pres">
      <dgm:prSet presAssocID="{ECE01317-0336-456A-97CB-63E261F927ED}" presName="srcNode" presStyleLbl="node1" presStyleIdx="0" presStyleCnt="4"/>
      <dgm:spPr/>
    </dgm:pt>
    <dgm:pt modelId="{C70C87C3-A4FB-4199-9E76-DB2A24D7270F}" type="pres">
      <dgm:prSet presAssocID="{ECE01317-0336-456A-97CB-63E261F927ED}" presName="conn" presStyleLbl="parChTrans1D2" presStyleIdx="0" presStyleCnt="1"/>
      <dgm:spPr/>
      <dgm:t>
        <a:bodyPr/>
        <a:lstStyle/>
        <a:p>
          <a:endParaRPr lang="ru-RU"/>
        </a:p>
      </dgm:t>
    </dgm:pt>
    <dgm:pt modelId="{04C232B4-C47B-401A-BB66-8B93741C90B9}" type="pres">
      <dgm:prSet presAssocID="{ECE01317-0336-456A-97CB-63E261F927ED}" presName="extraNode" presStyleLbl="node1" presStyleIdx="0" presStyleCnt="4"/>
      <dgm:spPr/>
    </dgm:pt>
    <dgm:pt modelId="{742FF0D5-6A94-4016-BAAC-B4CF2BAF8DD6}" type="pres">
      <dgm:prSet presAssocID="{ECE01317-0336-456A-97CB-63E261F927ED}" presName="dstNode" presStyleLbl="node1" presStyleIdx="0" presStyleCnt="4"/>
      <dgm:spPr/>
    </dgm:pt>
    <dgm:pt modelId="{ECD51D46-4992-4F2D-A7B6-513EACB47129}" type="pres">
      <dgm:prSet presAssocID="{04BD0BF6-61F5-451B-B6AC-DF8406FA73F0}" presName="text_1" presStyleLbl="node1" presStyleIdx="0" presStyleCnt="4" custScaleY="170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70F5F-F2B5-42D3-A979-9B77AD36C2B2}" type="pres">
      <dgm:prSet presAssocID="{04BD0BF6-61F5-451B-B6AC-DF8406FA73F0}" presName="accent_1" presStyleCnt="0"/>
      <dgm:spPr/>
    </dgm:pt>
    <dgm:pt modelId="{8F1707E2-21DC-417F-96EC-8EA46191382E}" type="pres">
      <dgm:prSet presAssocID="{04BD0BF6-61F5-451B-B6AC-DF8406FA73F0}" presName="accentRepeatNode" presStyleLbl="solidFgAcc1" presStyleIdx="0" presStyleCnt="4"/>
      <dgm:spPr>
        <a:solidFill>
          <a:schemeClr val="accent2">
            <a:lumMod val="75000"/>
          </a:schemeClr>
        </a:solidFill>
      </dgm:spPr>
    </dgm:pt>
    <dgm:pt modelId="{59FB2803-0970-4091-A763-B390CD8097D3}" type="pres">
      <dgm:prSet presAssocID="{6BB7B5E2-D9BD-4117-833C-B46F8B089A8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09882-B276-4DEC-BF01-6D8DC871D63D}" type="pres">
      <dgm:prSet presAssocID="{6BB7B5E2-D9BD-4117-833C-B46F8B089A8D}" presName="accent_2" presStyleCnt="0"/>
      <dgm:spPr/>
    </dgm:pt>
    <dgm:pt modelId="{76010632-0952-4214-94C2-1BDF8997055C}" type="pres">
      <dgm:prSet presAssocID="{6BB7B5E2-D9BD-4117-833C-B46F8B089A8D}" presName="accentRepeatNode" presStyleLbl="solidFgAcc1" presStyleIdx="1" presStyleCnt="4"/>
      <dgm:spPr/>
    </dgm:pt>
    <dgm:pt modelId="{65F6BFA8-9AD5-4CB2-BC68-6D834EE9722F}" type="pres">
      <dgm:prSet presAssocID="{BA73E129-80D5-462A-AD1D-6EFC02A6C2A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44148-C156-4578-9A35-8F972715C49B}" type="pres">
      <dgm:prSet presAssocID="{BA73E129-80D5-462A-AD1D-6EFC02A6C2AD}" presName="accent_3" presStyleCnt="0"/>
      <dgm:spPr/>
    </dgm:pt>
    <dgm:pt modelId="{0EC524C4-E938-479D-9364-8285DEE0359F}" type="pres">
      <dgm:prSet presAssocID="{BA73E129-80D5-462A-AD1D-6EFC02A6C2AD}" presName="accentRepeatNode" presStyleLbl="solidFgAcc1" presStyleIdx="2" presStyleCnt="4"/>
      <dgm:spPr>
        <a:solidFill>
          <a:schemeClr val="accent1">
            <a:lumMod val="75000"/>
          </a:schemeClr>
        </a:solidFill>
      </dgm:spPr>
    </dgm:pt>
    <dgm:pt modelId="{C1BA1875-35C2-48FC-BF5F-5FB6C38C595B}" type="pres">
      <dgm:prSet presAssocID="{1F611CEF-26F3-40E8-8FA0-7713DD6AB3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9E55-DA04-403B-9152-D3679FF5CEB0}" type="pres">
      <dgm:prSet presAssocID="{1F611CEF-26F3-40E8-8FA0-7713DD6AB3EC}" presName="accent_4" presStyleCnt="0"/>
      <dgm:spPr/>
    </dgm:pt>
    <dgm:pt modelId="{6CD18E45-E264-4007-8829-6FBBA47EEADB}" type="pres">
      <dgm:prSet presAssocID="{1F611CEF-26F3-40E8-8FA0-7713DD6AB3EC}" presName="accentRepeatNode" presStyleLbl="solidFgAcc1" presStyleIdx="3" presStyleCnt="4"/>
      <dgm:spPr>
        <a:solidFill>
          <a:schemeClr val="accent6">
            <a:lumMod val="75000"/>
          </a:schemeClr>
        </a:solidFill>
      </dgm:spPr>
    </dgm:pt>
  </dgm:ptLst>
  <dgm:cxnLst>
    <dgm:cxn modelId="{4D90105D-9E39-46E5-8A54-5AE0AE8E7D78}" type="presOf" srcId="{ECE01317-0336-456A-97CB-63E261F927ED}" destId="{35EC4E56-4541-473A-9331-8F8231E34562}" srcOrd="0" destOrd="0" presId="urn:microsoft.com/office/officeart/2008/layout/VerticalCurvedList"/>
    <dgm:cxn modelId="{10D8A405-63F7-434D-87E7-460B481F3C6F}" type="presOf" srcId="{BA73E129-80D5-462A-AD1D-6EFC02A6C2AD}" destId="{65F6BFA8-9AD5-4CB2-BC68-6D834EE9722F}" srcOrd="0" destOrd="0" presId="urn:microsoft.com/office/officeart/2008/layout/VerticalCurvedList"/>
    <dgm:cxn modelId="{926CFCE3-51CC-46AD-A911-506C37C48E94}" srcId="{ECE01317-0336-456A-97CB-63E261F927ED}" destId="{6BB7B5E2-D9BD-4117-833C-B46F8B089A8D}" srcOrd="1" destOrd="0" parTransId="{331CBD61-866B-42D5-8FDB-B5FAE9B7237A}" sibTransId="{8015F5A7-118D-4552-97C5-27CAEB6B9E2F}"/>
    <dgm:cxn modelId="{23A3719C-14E4-4120-AB2D-261C1B349A51}" srcId="{ECE01317-0336-456A-97CB-63E261F927ED}" destId="{04BD0BF6-61F5-451B-B6AC-DF8406FA73F0}" srcOrd="0" destOrd="0" parTransId="{0A67F9C9-A182-4E25-B80E-D4AF34E8D29A}" sibTransId="{E161B23B-9553-405F-97E2-937538D1C02B}"/>
    <dgm:cxn modelId="{E7C19F30-C806-4931-8EBA-3FB6BD306C2B}" type="presOf" srcId="{1F611CEF-26F3-40E8-8FA0-7713DD6AB3EC}" destId="{C1BA1875-35C2-48FC-BF5F-5FB6C38C595B}" srcOrd="0" destOrd="0" presId="urn:microsoft.com/office/officeart/2008/layout/VerticalCurvedList"/>
    <dgm:cxn modelId="{A64EB6F2-0D5D-4173-9C47-8689AF594773}" type="presOf" srcId="{6BB7B5E2-D9BD-4117-833C-B46F8B089A8D}" destId="{59FB2803-0970-4091-A763-B390CD8097D3}" srcOrd="0" destOrd="0" presId="urn:microsoft.com/office/officeart/2008/layout/VerticalCurvedList"/>
    <dgm:cxn modelId="{C411DF55-E534-4257-9E0E-EA0BDEFB5650}" type="presOf" srcId="{E161B23B-9553-405F-97E2-937538D1C02B}" destId="{C70C87C3-A4FB-4199-9E76-DB2A24D7270F}" srcOrd="0" destOrd="0" presId="urn:microsoft.com/office/officeart/2008/layout/VerticalCurvedList"/>
    <dgm:cxn modelId="{4E24F365-C354-42A4-9F19-99E8C0A6CC58}" srcId="{ECE01317-0336-456A-97CB-63E261F927ED}" destId="{1F611CEF-26F3-40E8-8FA0-7713DD6AB3EC}" srcOrd="3" destOrd="0" parTransId="{9722D21D-7080-4E0C-A245-72CDB3E87687}" sibTransId="{3142AA4A-D2B0-4341-89B1-CDB66443F183}"/>
    <dgm:cxn modelId="{FF88916F-E3B3-4F7D-85CA-7E8F32A7A6C8}" srcId="{ECE01317-0336-456A-97CB-63E261F927ED}" destId="{BA73E129-80D5-462A-AD1D-6EFC02A6C2AD}" srcOrd="2" destOrd="0" parTransId="{98763EDC-D0DF-491D-B2FD-BFED6872466D}" sibTransId="{B4FA21F4-4E80-44D3-A63D-2C2519952917}"/>
    <dgm:cxn modelId="{A8AC950A-1DF0-4110-A72F-553DD9444BC8}" type="presOf" srcId="{04BD0BF6-61F5-451B-B6AC-DF8406FA73F0}" destId="{ECD51D46-4992-4F2D-A7B6-513EACB47129}" srcOrd="0" destOrd="0" presId="urn:microsoft.com/office/officeart/2008/layout/VerticalCurvedList"/>
    <dgm:cxn modelId="{A500E548-7172-4B58-96D6-052EBADDAD82}" type="presParOf" srcId="{35EC4E56-4541-473A-9331-8F8231E34562}" destId="{1ED5A747-B4D8-4FD8-B5C9-8AE6AB5FACF6}" srcOrd="0" destOrd="0" presId="urn:microsoft.com/office/officeart/2008/layout/VerticalCurvedList"/>
    <dgm:cxn modelId="{85F7ED01-DE1A-4093-BA80-841031AA64AE}" type="presParOf" srcId="{1ED5A747-B4D8-4FD8-B5C9-8AE6AB5FACF6}" destId="{9F6866CC-BE5C-44D1-B65A-4D2645BD1AD5}" srcOrd="0" destOrd="0" presId="urn:microsoft.com/office/officeart/2008/layout/VerticalCurvedList"/>
    <dgm:cxn modelId="{6D42DB38-3C18-4A27-98BB-DB6DC1BCFDDB}" type="presParOf" srcId="{9F6866CC-BE5C-44D1-B65A-4D2645BD1AD5}" destId="{6321FA4B-E78D-44A0-AB9D-D10A3B371558}" srcOrd="0" destOrd="0" presId="urn:microsoft.com/office/officeart/2008/layout/VerticalCurvedList"/>
    <dgm:cxn modelId="{1AD9ACC4-281B-4E84-B37C-3DBD416E19B8}" type="presParOf" srcId="{9F6866CC-BE5C-44D1-B65A-4D2645BD1AD5}" destId="{C70C87C3-A4FB-4199-9E76-DB2A24D7270F}" srcOrd="1" destOrd="0" presId="urn:microsoft.com/office/officeart/2008/layout/VerticalCurvedList"/>
    <dgm:cxn modelId="{ACA1834D-7386-480D-A07F-D12CC22CDD31}" type="presParOf" srcId="{9F6866CC-BE5C-44D1-B65A-4D2645BD1AD5}" destId="{04C232B4-C47B-401A-BB66-8B93741C90B9}" srcOrd="2" destOrd="0" presId="urn:microsoft.com/office/officeart/2008/layout/VerticalCurvedList"/>
    <dgm:cxn modelId="{3DF3BC3F-B764-4C07-8627-1C503D63A2A7}" type="presParOf" srcId="{9F6866CC-BE5C-44D1-B65A-4D2645BD1AD5}" destId="{742FF0D5-6A94-4016-BAAC-B4CF2BAF8DD6}" srcOrd="3" destOrd="0" presId="urn:microsoft.com/office/officeart/2008/layout/VerticalCurvedList"/>
    <dgm:cxn modelId="{56789A88-97AC-48A4-910A-E271EA070033}" type="presParOf" srcId="{1ED5A747-B4D8-4FD8-B5C9-8AE6AB5FACF6}" destId="{ECD51D46-4992-4F2D-A7B6-513EACB47129}" srcOrd="1" destOrd="0" presId="urn:microsoft.com/office/officeart/2008/layout/VerticalCurvedList"/>
    <dgm:cxn modelId="{71027312-65BA-4F13-9039-DFC5E909C27A}" type="presParOf" srcId="{1ED5A747-B4D8-4FD8-B5C9-8AE6AB5FACF6}" destId="{70C70F5F-F2B5-42D3-A979-9B77AD36C2B2}" srcOrd="2" destOrd="0" presId="urn:microsoft.com/office/officeart/2008/layout/VerticalCurvedList"/>
    <dgm:cxn modelId="{9FB389F8-816E-44D2-A91F-0BD14F7007FE}" type="presParOf" srcId="{70C70F5F-F2B5-42D3-A979-9B77AD36C2B2}" destId="{8F1707E2-21DC-417F-96EC-8EA46191382E}" srcOrd="0" destOrd="0" presId="urn:microsoft.com/office/officeart/2008/layout/VerticalCurvedList"/>
    <dgm:cxn modelId="{E3D6C6A4-A3A8-41FC-BF63-B205A8B5BFF0}" type="presParOf" srcId="{1ED5A747-B4D8-4FD8-B5C9-8AE6AB5FACF6}" destId="{59FB2803-0970-4091-A763-B390CD8097D3}" srcOrd="3" destOrd="0" presId="urn:microsoft.com/office/officeart/2008/layout/VerticalCurvedList"/>
    <dgm:cxn modelId="{E10AE40B-65DD-4A6F-AD5E-880448FF0E47}" type="presParOf" srcId="{1ED5A747-B4D8-4FD8-B5C9-8AE6AB5FACF6}" destId="{3DD09882-B276-4DEC-BF01-6D8DC871D63D}" srcOrd="4" destOrd="0" presId="urn:microsoft.com/office/officeart/2008/layout/VerticalCurvedList"/>
    <dgm:cxn modelId="{4EC43CF0-3BAC-41D5-B713-AE65B2D55261}" type="presParOf" srcId="{3DD09882-B276-4DEC-BF01-6D8DC871D63D}" destId="{76010632-0952-4214-94C2-1BDF8997055C}" srcOrd="0" destOrd="0" presId="urn:microsoft.com/office/officeart/2008/layout/VerticalCurvedList"/>
    <dgm:cxn modelId="{556B3271-4039-4A17-A1DF-D5FABE64AE14}" type="presParOf" srcId="{1ED5A747-B4D8-4FD8-B5C9-8AE6AB5FACF6}" destId="{65F6BFA8-9AD5-4CB2-BC68-6D834EE9722F}" srcOrd="5" destOrd="0" presId="urn:microsoft.com/office/officeart/2008/layout/VerticalCurvedList"/>
    <dgm:cxn modelId="{267415A3-32B5-487D-A7F0-BDABD006A6EF}" type="presParOf" srcId="{1ED5A747-B4D8-4FD8-B5C9-8AE6AB5FACF6}" destId="{2A844148-C156-4578-9A35-8F972715C49B}" srcOrd="6" destOrd="0" presId="urn:microsoft.com/office/officeart/2008/layout/VerticalCurvedList"/>
    <dgm:cxn modelId="{67B7B654-D4B9-4052-BB0E-CCB7A3AF4517}" type="presParOf" srcId="{2A844148-C156-4578-9A35-8F972715C49B}" destId="{0EC524C4-E938-479D-9364-8285DEE0359F}" srcOrd="0" destOrd="0" presId="urn:microsoft.com/office/officeart/2008/layout/VerticalCurvedList"/>
    <dgm:cxn modelId="{2AC60CE3-B8D6-4C6C-9361-18FB2D239341}" type="presParOf" srcId="{1ED5A747-B4D8-4FD8-B5C9-8AE6AB5FACF6}" destId="{C1BA1875-35C2-48FC-BF5F-5FB6C38C595B}" srcOrd="7" destOrd="0" presId="urn:microsoft.com/office/officeart/2008/layout/VerticalCurvedList"/>
    <dgm:cxn modelId="{38740038-2322-4701-AE7C-E92A90BF733A}" type="presParOf" srcId="{1ED5A747-B4D8-4FD8-B5C9-8AE6AB5FACF6}" destId="{BCA89E55-DA04-403B-9152-D3679FF5CEB0}" srcOrd="8" destOrd="0" presId="urn:microsoft.com/office/officeart/2008/layout/VerticalCurvedList"/>
    <dgm:cxn modelId="{3D803F18-70FA-4A1F-8274-03659EBF8DF0}" type="presParOf" srcId="{BCA89E55-DA04-403B-9152-D3679FF5CEB0}" destId="{6CD18E45-E264-4007-8829-6FBBA47EEA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01317-0336-456A-97CB-63E261F927E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BD0BF6-61F5-451B-B6AC-DF8406FA73F0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Розподіл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годин у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програмах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є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орієнтовним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.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Це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дає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право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вчителю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самостійно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обирати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послідовність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розкриття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навчального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матеріалу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в межах одного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навчального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року, але так,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щоб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не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порушувалась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логіка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його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викладу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;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змінювати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орієнтовну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кількість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годин,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передбачених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програмами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для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тем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або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розділів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;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визначати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час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проведення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шкільних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екскурсій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,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використовуючи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для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цього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резервні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години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або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години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навчальної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практики;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добирати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об'єкти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для 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та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включати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в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зміст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освіти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приклади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зі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свого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регіону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.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Резервні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години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можуть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  бути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використані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для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повторення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систематизації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узагальнення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навчального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матеріалу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, контролю та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оцінювання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результатів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навчання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учнів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. 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0A67F9C9-A182-4E25-B80E-D4AF34E8D29A}" type="parTrans" cxnId="{23A3719C-14E4-4120-AB2D-261C1B349A51}">
      <dgm:prSet/>
      <dgm:spPr/>
      <dgm:t>
        <a:bodyPr/>
        <a:lstStyle/>
        <a:p>
          <a:endParaRPr lang="ru-RU"/>
        </a:p>
      </dgm:t>
    </dgm:pt>
    <dgm:pt modelId="{E161B23B-9553-405F-97E2-937538D1C02B}" type="sibTrans" cxnId="{23A3719C-14E4-4120-AB2D-261C1B349A51}">
      <dgm:prSet/>
      <dgm:spPr/>
      <dgm:t>
        <a:bodyPr/>
        <a:lstStyle/>
        <a:p>
          <a:endParaRPr lang="ru-RU"/>
        </a:p>
      </dgm:t>
    </dgm:pt>
    <dgm:pt modelId="{1F611CEF-26F3-40E8-8FA0-7713DD6AB3EC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dirty="0" smtClean="0">
            <a:solidFill>
              <a:srgbClr val="FFC000"/>
            </a:solidFill>
          </a:endParaRPr>
        </a:p>
        <a:p>
          <a:pPr marL="0" marR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dirty="0" err="1" smtClean="0">
              <a:solidFill>
                <a:srgbClr val="FFFF00"/>
              </a:solidFill>
            </a:rPr>
            <a:t>Обов’язкових</a:t>
          </a:r>
          <a:r>
            <a:rPr lang="ru-RU" sz="1200" b="1" dirty="0" smtClean="0">
              <a:solidFill>
                <a:srgbClr val="FFFF00"/>
              </a:solidFill>
            </a:rPr>
            <a:t>  </a:t>
          </a:r>
          <a:r>
            <a:rPr lang="ru-RU" sz="1200" b="1" dirty="0" smtClean="0">
              <a:solidFill>
                <a:srgbClr val="FFFF00"/>
              </a:solidFill>
            </a:rPr>
            <a:t>є </a:t>
          </a:r>
          <a:r>
            <a:rPr lang="ru-RU" sz="1200" b="1" dirty="0" err="1" smtClean="0">
              <a:solidFill>
                <a:srgbClr val="FFFF00"/>
              </a:solidFill>
            </a:rPr>
            <a:t>проведення</a:t>
          </a:r>
          <a:r>
            <a:rPr lang="ru-RU" sz="1200" b="1" dirty="0" smtClean="0">
              <a:solidFill>
                <a:srgbClr val="FFFF00"/>
              </a:solidFill>
            </a:rPr>
            <a:t> не </a:t>
          </a:r>
          <a:r>
            <a:rPr lang="ru-RU" sz="1200" b="1" dirty="0" err="1" smtClean="0">
              <a:solidFill>
                <a:srgbClr val="FFFF00"/>
              </a:solidFill>
            </a:rPr>
            <a:t>менше</a:t>
          </a:r>
          <a:r>
            <a:rPr lang="ru-RU" sz="1200" b="1" dirty="0" smtClean="0">
              <a:solidFill>
                <a:srgbClr val="FFFF00"/>
              </a:solidFill>
            </a:rPr>
            <a:t> </a:t>
          </a:r>
          <a:r>
            <a:rPr lang="ru-RU" sz="1200" b="1" dirty="0" err="1" smtClean="0">
              <a:solidFill>
                <a:srgbClr val="FFFF00"/>
              </a:solidFill>
            </a:rPr>
            <a:t>однієї</a:t>
          </a:r>
          <a:r>
            <a:rPr lang="ru-RU" sz="1200" b="1" dirty="0" smtClean="0">
              <a:solidFill>
                <a:srgbClr val="FFFF00"/>
              </a:solidFill>
            </a:rPr>
            <a:t> </a:t>
          </a:r>
          <a:r>
            <a:rPr lang="ru-RU" sz="1200" b="1" dirty="0" err="1" smtClean="0">
              <a:solidFill>
                <a:srgbClr val="FFFF00"/>
              </a:solidFill>
            </a:rPr>
            <a:t>контрольних</a:t>
          </a:r>
          <a:r>
            <a:rPr lang="ru-RU" sz="1200" b="1" dirty="0" smtClean="0">
              <a:solidFill>
                <a:srgbClr val="FFFF00"/>
              </a:solidFill>
            </a:rPr>
            <a:t> </a:t>
          </a:r>
          <a:r>
            <a:rPr lang="ru-RU" sz="1200" b="1" dirty="0" err="1" smtClean="0">
              <a:solidFill>
                <a:srgbClr val="FFFF00"/>
              </a:solidFill>
            </a:rPr>
            <a:t>робіт</a:t>
          </a:r>
          <a:r>
            <a:rPr lang="ru-RU" sz="1200" b="1" dirty="0" smtClean="0">
              <a:solidFill>
                <a:srgbClr val="FFFF00"/>
              </a:solidFill>
            </a:rPr>
            <a:t> не </a:t>
          </a:r>
          <a:r>
            <a:rPr lang="ru-RU" sz="1200" b="1" dirty="0" err="1" smtClean="0">
              <a:solidFill>
                <a:srgbClr val="FFFF00"/>
              </a:solidFill>
            </a:rPr>
            <a:t>має</a:t>
          </a:r>
          <a:r>
            <a:rPr lang="ru-RU" sz="1200" b="1" dirty="0" smtClean="0">
              <a:solidFill>
                <a:srgbClr val="FFFF00"/>
              </a:solidFill>
            </a:rPr>
            <a:t>.</a:t>
          </a:r>
          <a:endParaRPr lang="ru-RU" sz="1200" b="1" dirty="0" smtClean="0">
            <a:solidFill>
              <a:srgbClr val="FFFF00"/>
            </a:solidFill>
          </a:endParaRPr>
        </a:p>
        <a:p>
          <a:pPr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 smtClean="0">
            <a:solidFill>
              <a:srgbClr val="FFC000"/>
            </a:solidFill>
          </a:endParaRPr>
        </a:p>
        <a:p>
          <a:pPr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9722D21D-7080-4E0C-A245-72CDB3E87687}" type="parTrans" cxnId="{4E24F365-C354-42A4-9F19-99E8C0A6CC58}">
      <dgm:prSet/>
      <dgm:spPr/>
      <dgm:t>
        <a:bodyPr/>
        <a:lstStyle/>
        <a:p>
          <a:endParaRPr lang="ru-RU"/>
        </a:p>
      </dgm:t>
    </dgm:pt>
    <dgm:pt modelId="{3142AA4A-D2B0-4341-89B1-CDB66443F183}" type="sibTrans" cxnId="{4E24F365-C354-42A4-9F19-99E8C0A6CC58}">
      <dgm:prSet/>
      <dgm:spPr/>
      <dgm:t>
        <a:bodyPr/>
        <a:lstStyle/>
        <a:p>
          <a:endParaRPr lang="ru-RU"/>
        </a:p>
      </dgm:t>
    </dgm:pt>
    <dgm:pt modelId="{6BB7B5E2-D9BD-4117-833C-B46F8B089A8D}">
      <dgm:prSet custT="1"/>
      <dgm:spPr/>
      <dgm:t>
        <a:bodyPr/>
        <a:lstStyle/>
        <a:p>
          <a:r>
            <a:rPr lang="uk-UA" sz="1200" dirty="0" smtClean="0">
              <a:solidFill>
                <a:schemeClr val="accent5">
                  <a:lumMod val="50000"/>
                </a:schemeClr>
              </a:solidFill>
            </a:rPr>
            <a:t>Лабораторна робота, практична робота оцінюються у всіх учнів. Лабораторне дослідження – оцінювання не передбачено.  Дослідницький практикум, міні-проекти, проекти - о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цінювання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на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розсуд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учителя в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залежності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від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форми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оформлення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5">
                  <a:lumMod val="50000"/>
                </a:schemeClr>
              </a:solidFill>
            </a:rPr>
            <a:t>результатів</a:t>
          </a: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. 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>
            <a:solidFill>
              <a:schemeClr val="accent5">
                <a:lumMod val="50000"/>
              </a:schemeClr>
            </a:solidFill>
          </a:endParaRPr>
        </a:p>
      </dgm:t>
    </dgm:pt>
    <dgm:pt modelId="{331CBD61-866B-42D5-8FDB-B5FAE9B7237A}" type="parTrans" cxnId="{926CFCE3-51CC-46AD-A911-506C37C48E94}">
      <dgm:prSet/>
      <dgm:spPr/>
      <dgm:t>
        <a:bodyPr/>
        <a:lstStyle/>
        <a:p>
          <a:endParaRPr lang="ru-RU"/>
        </a:p>
      </dgm:t>
    </dgm:pt>
    <dgm:pt modelId="{8015F5A7-118D-4552-97C5-27CAEB6B9E2F}" type="sibTrans" cxnId="{926CFCE3-51CC-46AD-A911-506C37C48E94}">
      <dgm:prSet/>
      <dgm:spPr/>
      <dgm:t>
        <a:bodyPr/>
        <a:lstStyle/>
        <a:p>
          <a:endParaRPr lang="ru-RU"/>
        </a:p>
      </dgm:t>
    </dgm:pt>
    <dgm:pt modelId="{BA73E129-80D5-462A-AD1D-6EFC02A6C2AD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7030A0"/>
              </a:solidFill>
            </a:rPr>
            <a:t> </a:t>
          </a:r>
          <a:r>
            <a:rPr lang="uk-UA" sz="1200" b="1" dirty="0" smtClean="0">
              <a:solidFill>
                <a:srgbClr val="7030A0"/>
              </a:solidFill>
            </a:rPr>
            <a:t>Тематичне оцінювання – 7-8 (на розсуд вчителя)</a:t>
          </a:r>
          <a:endParaRPr lang="ru-RU" sz="1200" b="1" dirty="0" smtClean="0">
            <a:solidFill>
              <a:srgbClr val="7030A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rgbClr val="7030A0"/>
            </a:solidFill>
          </a:endParaRPr>
        </a:p>
      </dgm:t>
    </dgm:pt>
    <dgm:pt modelId="{98763EDC-D0DF-491D-B2FD-BFED6872466D}" type="parTrans" cxnId="{FF88916F-E3B3-4F7D-85CA-7E8F32A7A6C8}">
      <dgm:prSet/>
      <dgm:spPr/>
      <dgm:t>
        <a:bodyPr/>
        <a:lstStyle/>
        <a:p>
          <a:endParaRPr lang="ru-RU"/>
        </a:p>
      </dgm:t>
    </dgm:pt>
    <dgm:pt modelId="{B4FA21F4-4E80-44D3-A63D-2C2519952917}" type="sibTrans" cxnId="{FF88916F-E3B3-4F7D-85CA-7E8F32A7A6C8}">
      <dgm:prSet/>
      <dgm:spPr/>
      <dgm:t>
        <a:bodyPr/>
        <a:lstStyle/>
        <a:p>
          <a:endParaRPr lang="ru-RU"/>
        </a:p>
      </dgm:t>
    </dgm:pt>
    <dgm:pt modelId="{35EC4E56-4541-473A-9331-8F8231E34562}" type="pres">
      <dgm:prSet presAssocID="{ECE01317-0336-456A-97CB-63E261F927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D5A747-B4D8-4FD8-B5C9-8AE6AB5FACF6}" type="pres">
      <dgm:prSet presAssocID="{ECE01317-0336-456A-97CB-63E261F927ED}" presName="Name1" presStyleCnt="0"/>
      <dgm:spPr/>
    </dgm:pt>
    <dgm:pt modelId="{9F6866CC-BE5C-44D1-B65A-4D2645BD1AD5}" type="pres">
      <dgm:prSet presAssocID="{ECE01317-0336-456A-97CB-63E261F927ED}" presName="cycle" presStyleCnt="0"/>
      <dgm:spPr/>
    </dgm:pt>
    <dgm:pt modelId="{6321FA4B-E78D-44A0-AB9D-D10A3B371558}" type="pres">
      <dgm:prSet presAssocID="{ECE01317-0336-456A-97CB-63E261F927ED}" presName="srcNode" presStyleLbl="node1" presStyleIdx="0" presStyleCnt="4"/>
      <dgm:spPr/>
    </dgm:pt>
    <dgm:pt modelId="{C70C87C3-A4FB-4199-9E76-DB2A24D7270F}" type="pres">
      <dgm:prSet presAssocID="{ECE01317-0336-456A-97CB-63E261F927ED}" presName="conn" presStyleLbl="parChTrans1D2" presStyleIdx="0" presStyleCnt="1"/>
      <dgm:spPr/>
      <dgm:t>
        <a:bodyPr/>
        <a:lstStyle/>
        <a:p>
          <a:endParaRPr lang="ru-RU"/>
        </a:p>
      </dgm:t>
    </dgm:pt>
    <dgm:pt modelId="{04C232B4-C47B-401A-BB66-8B93741C90B9}" type="pres">
      <dgm:prSet presAssocID="{ECE01317-0336-456A-97CB-63E261F927ED}" presName="extraNode" presStyleLbl="node1" presStyleIdx="0" presStyleCnt="4"/>
      <dgm:spPr/>
    </dgm:pt>
    <dgm:pt modelId="{742FF0D5-6A94-4016-BAAC-B4CF2BAF8DD6}" type="pres">
      <dgm:prSet presAssocID="{ECE01317-0336-456A-97CB-63E261F927ED}" presName="dstNode" presStyleLbl="node1" presStyleIdx="0" presStyleCnt="4"/>
      <dgm:spPr/>
    </dgm:pt>
    <dgm:pt modelId="{ECD51D46-4992-4F2D-A7B6-513EACB47129}" type="pres">
      <dgm:prSet presAssocID="{04BD0BF6-61F5-451B-B6AC-DF8406FA73F0}" presName="text_1" presStyleLbl="node1" presStyleIdx="0" presStyleCnt="4" custScaleX="100472" custScaleY="162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70F5F-F2B5-42D3-A979-9B77AD36C2B2}" type="pres">
      <dgm:prSet presAssocID="{04BD0BF6-61F5-451B-B6AC-DF8406FA73F0}" presName="accent_1" presStyleCnt="0"/>
      <dgm:spPr/>
    </dgm:pt>
    <dgm:pt modelId="{8F1707E2-21DC-417F-96EC-8EA46191382E}" type="pres">
      <dgm:prSet presAssocID="{04BD0BF6-61F5-451B-B6AC-DF8406FA73F0}" presName="accentRepeatNode" presStyleLbl="solidFgAcc1" presStyleIdx="0" presStyleCnt="4"/>
      <dgm:spPr>
        <a:solidFill>
          <a:schemeClr val="accent2">
            <a:lumMod val="75000"/>
          </a:schemeClr>
        </a:solidFill>
      </dgm:spPr>
    </dgm:pt>
    <dgm:pt modelId="{59FB2803-0970-4091-A763-B390CD8097D3}" type="pres">
      <dgm:prSet presAssocID="{6BB7B5E2-D9BD-4117-833C-B46F8B089A8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09882-B276-4DEC-BF01-6D8DC871D63D}" type="pres">
      <dgm:prSet presAssocID="{6BB7B5E2-D9BD-4117-833C-B46F8B089A8D}" presName="accent_2" presStyleCnt="0"/>
      <dgm:spPr/>
    </dgm:pt>
    <dgm:pt modelId="{76010632-0952-4214-94C2-1BDF8997055C}" type="pres">
      <dgm:prSet presAssocID="{6BB7B5E2-D9BD-4117-833C-B46F8B089A8D}" presName="accentRepeatNode" presStyleLbl="solidFgAcc1" presStyleIdx="1" presStyleCnt="4"/>
      <dgm:spPr/>
    </dgm:pt>
    <dgm:pt modelId="{65F6BFA8-9AD5-4CB2-BC68-6D834EE9722F}" type="pres">
      <dgm:prSet presAssocID="{BA73E129-80D5-462A-AD1D-6EFC02A6C2A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44148-C156-4578-9A35-8F972715C49B}" type="pres">
      <dgm:prSet presAssocID="{BA73E129-80D5-462A-AD1D-6EFC02A6C2AD}" presName="accent_3" presStyleCnt="0"/>
      <dgm:spPr/>
    </dgm:pt>
    <dgm:pt modelId="{0EC524C4-E938-479D-9364-8285DEE0359F}" type="pres">
      <dgm:prSet presAssocID="{BA73E129-80D5-462A-AD1D-6EFC02A6C2AD}" presName="accentRepeatNode" presStyleLbl="solidFgAcc1" presStyleIdx="2" presStyleCnt="4"/>
      <dgm:spPr>
        <a:solidFill>
          <a:schemeClr val="accent1">
            <a:lumMod val="75000"/>
          </a:schemeClr>
        </a:solidFill>
      </dgm:spPr>
    </dgm:pt>
    <dgm:pt modelId="{C1BA1875-35C2-48FC-BF5F-5FB6C38C595B}" type="pres">
      <dgm:prSet presAssocID="{1F611CEF-26F3-40E8-8FA0-7713DD6AB3EC}" presName="text_4" presStyleLbl="node1" presStyleIdx="3" presStyleCnt="4" custScaleY="109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9E55-DA04-403B-9152-D3679FF5CEB0}" type="pres">
      <dgm:prSet presAssocID="{1F611CEF-26F3-40E8-8FA0-7713DD6AB3EC}" presName="accent_4" presStyleCnt="0"/>
      <dgm:spPr/>
    </dgm:pt>
    <dgm:pt modelId="{6CD18E45-E264-4007-8829-6FBBA47EEADB}" type="pres">
      <dgm:prSet presAssocID="{1F611CEF-26F3-40E8-8FA0-7713DD6AB3EC}" presName="accentRepeatNode" presStyleLbl="solidFgAcc1" presStyleIdx="3" presStyleCnt="4"/>
      <dgm:spPr>
        <a:solidFill>
          <a:schemeClr val="accent6">
            <a:lumMod val="75000"/>
          </a:schemeClr>
        </a:solidFill>
      </dgm:spPr>
    </dgm:pt>
  </dgm:ptLst>
  <dgm:cxnLst>
    <dgm:cxn modelId="{23A3719C-14E4-4120-AB2D-261C1B349A51}" srcId="{ECE01317-0336-456A-97CB-63E261F927ED}" destId="{04BD0BF6-61F5-451B-B6AC-DF8406FA73F0}" srcOrd="0" destOrd="0" parTransId="{0A67F9C9-A182-4E25-B80E-D4AF34E8D29A}" sibTransId="{E161B23B-9553-405F-97E2-937538D1C02B}"/>
    <dgm:cxn modelId="{8A76F0D3-A970-410A-9454-D5B9CC73DD6B}" type="presOf" srcId="{1F611CEF-26F3-40E8-8FA0-7713DD6AB3EC}" destId="{C1BA1875-35C2-48FC-BF5F-5FB6C38C595B}" srcOrd="0" destOrd="0" presId="urn:microsoft.com/office/officeart/2008/layout/VerticalCurvedList"/>
    <dgm:cxn modelId="{FF88916F-E3B3-4F7D-85CA-7E8F32A7A6C8}" srcId="{ECE01317-0336-456A-97CB-63E261F927ED}" destId="{BA73E129-80D5-462A-AD1D-6EFC02A6C2AD}" srcOrd="2" destOrd="0" parTransId="{98763EDC-D0DF-491D-B2FD-BFED6872466D}" sibTransId="{B4FA21F4-4E80-44D3-A63D-2C2519952917}"/>
    <dgm:cxn modelId="{1339477C-DADA-4EE7-8479-13AEABD8EBB8}" type="presOf" srcId="{E161B23B-9553-405F-97E2-937538D1C02B}" destId="{C70C87C3-A4FB-4199-9E76-DB2A24D7270F}" srcOrd="0" destOrd="0" presId="urn:microsoft.com/office/officeart/2008/layout/VerticalCurvedList"/>
    <dgm:cxn modelId="{D63F217C-90E5-4221-99CF-D4D5375BC706}" type="presOf" srcId="{04BD0BF6-61F5-451B-B6AC-DF8406FA73F0}" destId="{ECD51D46-4992-4F2D-A7B6-513EACB47129}" srcOrd="0" destOrd="0" presId="urn:microsoft.com/office/officeart/2008/layout/VerticalCurvedList"/>
    <dgm:cxn modelId="{926CFCE3-51CC-46AD-A911-506C37C48E94}" srcId="{ECE01317-0336-456A-97CB-63E261F927ED}" destId="{6BB7B5E2-D9BD-4117-833C-B46F8B089A8D}" srcOrd="1" destOrd="0" parTransId="{331CBD61-866B-42D5-8FDB-B5FAE9B7237A}" sibTransId="{8015F5A7-118D-4552-97C5-27CAEB6B9E2F}"/>
    <dgm:cxn modelId="{7A530E5F-CB72-481F-BFBA-DD466A1C7B48}" type="presOf" srcId="{BA73E129-80D5-462A-AD1D-6EFC02A6C2AD}" destId="{65F6BFA8-9AD5-4CB2-BC68-6D834EE9722F}" srcOrd="0" destOrd="0" presId="urn:microsoft.com/office/officeart/2008/layout/VerticalCurvedList"/>
    <dgm:cxn modelId="{7F1DC221-5F6A-46C1-8AF2-3F38B0A615E9}" type="presOf" srcId="{6BB7B5E2-D9BD-4117-833C-B46F8B089A8D}" destId="{59FB2803-0970-4091-A763-B390CD8097D3}" srcOrd="0" destOrd="0" presId="urn:microsoft.com/office/officeart/2008/layout/VerticalCurvedList"/>
    <dgm:cxn modelId="{4E24F365-C354-42A4-9F19-99E8C0A6CC58}" srcId="{ECE01317-0336-456A-97CB-63E261F927ED}" destId="{1F611CEF-26F3-40E8-8FA0-7713DD6AB3EC}" srcOrd="3" destOrd="0" parTransId="{9722D21D-7080-4E0C-A245-72CDB3E87687}" sibTransId="{3142AA4A-D2B0-4341-89B1-CDB66443F183}"/>
    <dgm:cxn modelId="{2A1AB21B-384D-4328-A1CF-9E7B31F54366}" type="presOf" srcId="{ECE01317-0336-456A-97CB-63E261F927ED}" destId="{35EC4E56-4541-473A-9331-8F8231E34562}" srcOrd="0" destOrd="0" presId="urn:microsoft.com/office/officeart/2008/layout/VerticalCurvedList"/>
    <dgm:cxn modelId="{0AD216A6-7AD6-47DE-9A6A-659D0D3C6239}" type="presParOf" srcId="{35EC4E56-4541-473A-9331-8F8231E34562}" destId="{1ED5A747-B4D8-4FD8-B5C9-8AE6AB5FACF6}" srcOrd="0" destOrd="0" presId="urn:microsoft.com/office/officeart/2008/layout/VerticalCurvedList"/>
    <dgm:cxn modelId="{C7775566-BCD9-4619-887E-50843B5B6665}" type="presParOf" srcId="{1ED5A747-B4D8-4FD8-B5C9-8AE6AB5FACF6}" destId="{9F6866CC-BE5C-44D1-B65A-4D2645BD1AD5}" srcOrd="0" destOrd="0" presId="urn:microsoft.com/office/officeart/2008/layout/VerticalCurvedList"/>
    <dgm:cxn modelId="{43915CA1-DF30-496E-A545-43F07597FA01}" type="presParOf" srcId="{9F6866CC-BE5C-44D1-B65A-4D2645BD1AD5}" destId="{6321FA4B-E78D-44A0-AB9D-D10A3B371558}" srcOrd="0" destOrd="0" presId="urn:microsoft.com/office/officeart/2008/layout/VerticalCurvedList"/>
    <dgm:cxn modelId="{CDE0254A-4C90-42F4-84F6-3913CEE56A22}" type="presParOf" srcId="{9F6866CC-BE5C-44D1-B65A-4D2645BD1AD5}" destId="{C70C87C3-A4FB-4199-9E76-DB2A24D7270F}" srcOrd="1" destOrd="0" presId="urn:microsoft.com/office/officeart/2008/layout/VerticalCurvedList"/>
    <dgm:cxn modelId="{E0BD8B99-A96B-4E29-A66A-8401033D206C}" type="presParOf" srcId="{9F6866CC-BE5C-44D1-B65A-4D2645BD1AD5}" destId="{04C232B4-C47B-401A-BB66-8B93741C90B9}" srcOrd="2" destOrd="0" presId="urn:microsoft.com/office/officeart/2008/layout/VerticalCurvedList"/>
    <dgm:cxn modelId="{FDE93D20-1FCE-4A42-B4DF-58D379A86108}" type="presParOf" srcId="{9F6866CC-BE5C-44D1-B65A-4D2645BD1AD5}" destId="{742FF0D5-6A94-4016-BAAC-B4CF2BAF8DD6}" srcOrd="3" destOrd="0" presId="urn:microsoft.com/office/officeart/2008/layout/VerticalCurvedList"/>
    <dgm:cxn modelId="{2A23DCF2-7D85-431A-8959-BE9CDD34C673}" type="presParOf" srcId="{1ED5A747-B4D8-4FD8-B5C9-8AE6AB5FACF6}" destId="{ECD51D46-4992-4F2D-A7B6-513EACB47129}" srcOrd="1" destOrd="0" presId="urn:microsoft.com/office/officeart/2008/layout/VerticalCurvedList"/>
    <dgm:cxn modelId="{ECC789ED-6EDF-47A2-90AB-CD5BB71CB7E4}" type="presParOf" srcId="{1ED5A747-B4D8-4FD8-B5C9-8AE6AB5FACF6}" destId="{70C70F5F-F2B5-42D3-A979-9B77AD36C2B2}" srcOrd="2" destOrd="0" presId="urn:microsoft.com/office/officeart/2008/layout/VerticalCurvedList"/>
    <dgm:cxn modelId="{B46C89D5-A874-46E4-92B8-72A76365C783}" type="presParOf" srcId="{70C70F5F-F2B5-42D3-A979-9B77AD36C2B2}" destId="{8F1707E2-21DC-417F-96EC-8EA46191382E}" srcOrd="0" destOrd="0" presId="urn:microsoft.com/office/officeart/2008/layout/VerticalCurvedList"/>
    <dgm:cxn modelId="{1D70CE5C-14ED-4B38-B753-8B81136D18BB}" type="presParOf" srcId="{1ED5A747-B4D8-4FD8-B5C9-8AE6AB5FACF6}" destId="{59FB2803-0970-4091-A763-B390CD8097D3}" srcOrd="3" destOrd="0" presId="urn:microsoft.com/office/officeart/2008/layout/VerticalCurvedList"/>
    <dgm:cxn modelId="{6B087EED-F0CD-4BF1-B83E-5D29EF9D8466}" type="presParOf" srcId="{1ED5A747-B4D8-4FD8-B5C9-8AE6AB5FACF6}" destId="{3DD09882-B276-4DEC-BF01-6D8DC871D63D}" srcOrd="4" destOrd="0" presId="urn:microsoft.com/office/officeart/2008/layout/VerticalCurvedList"/>
    <dgm:cxn modelId="{B62E6C32-C10F-4151-A1BC-CD8515754B71}" type="presParOf" srcId="{3DD09882-B276-4DEC-BF01-6D8DC871D63D}" destId="{76010632-0952-4214-94C2-1BDF8997055C}" srcOrd="0" destOrd="0" presId="urn:microsoft.com/office/officeart/2008/layout/VerticalCurvedList"/>
    <dgm:cxn modelId="{CDFE65F1-BCB5-4B96-8455-31D456AD2F49}" type="presParOf" srcId="{1ED5A747-B4D8-4FD8-B5C9-8AE6AB5FACF6}" destId="{65F6BFA8-9AD5-4CB2-BC68-6D834EE9722F}" srcOrd="5" destOrd="0" presId="urn:microsoft.com/office/officeart/2008/layout/VerticalCurvedList"/>
    <dgm:cxn modelId="{626B37CA-E20F-47F9-97C1-5D6E881858E6}" type="presParOf" srcId="{1ED5A747-B4D8-4FD8-B5C9-8AE6AB5FACF6}" destId="{2A844148-C156-4578-9A35-8F972715C49B}" srcOrd="6" destOrd="0" presId="urn:microsoft.com/office/officeart/2008/layout/VerticalCurvedList"/>
    <dgm:cxn modelId="{90EAEF16-9FC4-41B1-AFDD-D62674AD2257}" type="presParOf" srcId="{2A844148-C156-4578-9A35-8F972715C49B}" destId="{0EC524C4-E938-479D-9364-8285DEE0359F}" srcOrd="0" destOrd="0" presId="urn:microsoft.com/office/officeart/2008/layout/VerticalCurvedList"/>
    <dgm:cxn modelId="{B53E263C-74F5-40F0-AA9E-EDC4753F602E}" type="presParOf" srcId="{1ED5A747-B4D8-4FD8-B5C9-8AE6AB5FACF6}" destId="{C1BA1875-35C2-48FC-BF5F-5FB6C38C595B}" srcOrd="7" destOrd="0" presId="urn:microsoft.com/office/officeart/2008/layout/VerticalCurvedList"/>
    <dgm:cxn modelId="{7203A29D-08BC-4DE2-A8FD-F53D07A2128A}" type="presParOf" srcId="{1ED5A747-B4D8-4FD8-B5C9-8AE6AB5FACF6}" destId="{BCA89E55-DA04-403B-9152-D3679FF5CEB0}" srcOrd="8" destOrd="0" presId="urn:microsoft.com/office/officeart/2008/layout/VerticalCurvedList"/>
    <dgm:cxn modelId="{9C82D791-E0D1-46E1-B027-C86C6D243EF1}" type="presParOf" srcId="{BCA89E55-DA04-403B-9152-D3679FF5CEB0}" destId="{6CD18E45-E264-4007-8829-6FBBA47EEA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01317-0336-456A-97CB-63E261F927E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BD0BF6-61F5-451B-B6AC-DF8406FA73F0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 sz="1200" b="0" dirty="0" smtClean="0">
            <a:solidFill>
              <a:schemeClr val="accent5">
                <a:lumMod val="50000"/>
              </a:schemeClr>
            </a:solidFill>
          </a:endParaRPr>
        </a:p>
        <a:p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Освітні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програми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з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хімії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не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містять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фіксованого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розподілу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годин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між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розділами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і темами.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Вчитель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може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самостійно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вносити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зміни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до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розподілу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годин,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відведених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програмою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на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окремих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тем  і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визначати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послідовність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розкриття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навчального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матеріалу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в межах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окремої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теми,  але так,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щоб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не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порушувалась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логіка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його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викладу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.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Вчитель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також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може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обґрунтовано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змінювати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порядок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тем і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окремих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питань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у межах одного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класу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.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Перенесення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тем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із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одного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класу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 до 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іншого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 не </a:t>
          </a:r>
          <a:r>
            <a:rPr lang="ru-RU" sz="1200" b="0" dirty="0" err="1" smtClean="0">
              <a:solidFill>
                <a:schemeClr val="accent5">
                  <a:lumMod val="50000"/>
                </a:schemeClr>
              </a:solidFill>
            </a:rPr>
            <a:t>дозволяється</a:t>
          </a:r>
          <a:r>
            <a:rPr lang="ru-RU" sz="1200" b="0" dirty="0" smtClean="0">
              <a:solidFill>
                <a:schemeClr val="accent5">
                  <a:lumMod val="50000"/>
                </a:schemeClr>
              </a:solidFill>
            </a:rPr>
            <a:t>. </a:t>
          </a:r>
        </a:p>
        <a:p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0A67F9C9-A182-4E25-B80E-D4AF34E8D29A}" type="parTrans" cxnId="{23A3719C-14E4-4120-AB2D-261C1B349A51}">
      <dgm:prSet/>
      <dgm:spPr/>
      <dgm:t>
        <a:bodyPr/>
        <a:lstStyle/>
        <a:p>
          <a:endParaRPr lang="ru-RU"/>
        </a:p>
      </dgm:t>
    </dgm:pt>
    <dgm:pt modelId="{E161B23B-9553-405F-97E2-937538D1C02B}" type="sibTrans" cxnId="{23A3719C-14E4-4120-AB2D-261C1B349A51}">
      <dgm:prSet/>
      <dgm:spPr/>
      <dgm:t>
        <a:bodyPr/>
        <a:lstStyle/>
        <a:p>
          <a:endParaRPr lang="ru-RU"/>
        </a:p>
      </dgm:t>
    </dgm:pt>
    <dgm:pt modelId="{1F611CEF-26F3-40E8-8FA0-7713DD6AB3EC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dirty="0" smtClean="0">
            <a:solidFill>
              <a:srgbClr val="FFC000"/>
            </a:solidFill>
          </a:endParaRPr>
        </a:p>
        <a:p>
          <a:pPr marL="0" marR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dirty="0" err="1" smtClean="0">
              <a:solidFill>
                <a:srgbClr val="FFFF00"/>
              </a:solidFill>
            </a:rPr>
            <a:t>Контрольна</a:t>
          </a:r>
          <a:r>
            <a:rPr lang="ru-RU" sz="1200" b="1" dirty="0" smtClean="0">
              <a:solidFill>
                <a:srgbClr val="FFFF00"/>
              </a:solidFill>
            </a:rPr>
            <a:t>  робота  проводиться  один  раз  в  семестр,    </a:t>
          </a:r>
          <a:r>
            <a:rPr lang="ru-RU" sz="1200" b="1" dirty="0" err="1" smtClean="0">
              <a:solidFill>
                <a:srgbClr val="FFFF00"/>
              </a:solidFill>
            </a:rPr>
            <a:t>дві</a:t>
          </a:r>
          <a:r>
            <a:rPr lang="ru-RU" sz="1200" b="1" dirty="0" smtClean="0">
              <a:solidFill>
                <a:srgbClr val="FFFF00"/>
              </a:solidFill>
            </a:rPr>
            <a:t>  –  за  </a:t>
          </a:r>
          <a:r>
            <a:rPr lang="ru-RU" sz="1200" b="1" dirty="0" err="1" smtClean="0">
              <a:solidFill>
                <a:srgbClr val="FFFF00"/>
              </a:solidFill>
            </a:rPr>
            <a:t>рік</a:t>
          </a:r>
          <a:r>
            <a:rPr lang="ru-RU" sz="1200" b="1" dirty="0" smtClean="0">
              <a:solidFill>
                <a:srgbClr val="FFFF00"/>
              </a:solidFill>
            </a:rPr>
            <a:t>,  </a:t>
          </a:r>
          <a:r>
            <a:rPr lang="ru-RU" sz="1200" b="1" dirty="0" err="1" smtClean="0">
              <a:solidFill>
                <a:srgbClr val="FFFF00"/>
              </a:solidFill>
            </a:rPr>
            <a:t>відпрацювання</a:t>
          </a:r>
          <a:r>
            <a:rPr lang="ru-RU" sz="1200" b="1" dirty="0" smtClean="0">
              <a:solidFill>
                <a:srgbClr val="FFFF00"/>
              </a:solidFill>
            </a:rPr>
            <a:t>  </a:t>
          </a:r>
          <a:r>
            <a:rPr lang="ru-RU" sz="1200" b="1" dirty="0" err="1" smtClean="0">
              <a:solidFill>
                <a:srgbClr val="FFFF00"/>
              </a:solidFill>
            </a:rPr>
            <a:t>пропущених</a:t>
          </a:r>
          <a:r>
            <a:rPr lang="ru-RU" sz="1200" b="1" dirty="0" smtClean="0">
              <a:solidFill>
                <a:srgbClr val="FFFF00"/>
              </a:solidFill>
            </a:rPr>
            <a:t>  </a:t>
          </a:r>
          <a:r>
            <a:rPr lang="ru-RU" sz="1200" b="1" dirty="0" err="1" smtClean="0">
              <a:solidFill>
                <a:srgbClr val="FFFF00"/>
              </a:solidFill>
            </a:rPr>
            <a:t>учнем</a:t>
          </a:r>
          <a:r>
            <a:rPr lang="ru-RU" sz="1200" b="1" dirty="0" smtClean="0">
              <a:solidFill>
                <a:srgbClr val="FFFF00"/>
              </a:solidFill>
            </a:rPr>
            <a:t>  </a:t>
          </a:r>
          <a:r>
            <a:rPr lang="ru-RU" sz="1200" b="1" dirty="0" err="1" smtClean="0">
              <a:solidFill>
                <a:srgbClr val="FFFF00"/>
              </a:solidFill>
            </a:rPr>
            <a:t>контрольних</a:t>
          </a:r>
          <a:r>
            <a:rPr lang="ru-RU" sz="1200" b="1" dirty="0" smtClean="0">
              <a:solidFill>
                <a:srgbClr val="FFFF00"/>
              </a:solidFill>
            </a:rPr>
            <a:t>  </a:t>
          </a:r>
          <a:r>
            <a:rPr lang="ru-RU" sz="1200" b="1" dirty="0" err="1" smtClean="0">
              <a:solidFill>
                <a:srgbClr val="FFFF00"/>
              </a:solidFill>
            </a:rPr>
            <a:t>робіт</a:t>
          </a:r>
          <a:r>
            <a:rPr lang="ru-RU" sz="1200" b="1" dirty="0" smtClean="0">
              <a:solidFill>
                <a:srgbClr val="FFFF00"/>
              </a:solidFill>
            </a:rPr>
            <a:t>  є  </a:t>
          </a:r>
          <a:r>
            <a:rPr lang="ru-RU" sz="1200" b="1" dirty="0" err="1" smtClean="0">
              <a:solidFill>
                <a:srgbClr val="FFFF00"/>
              </a:solidFill>
            </a:rPr>
            <a:t>недоцільним</a:t>
          </a:r>
          <a:r>
            <a:rPr lang="ru-RU" sz="1200" b="1" dirty="0" smtClean="0">
              <a:solidFill>
                <a:srgbClr val="FFFF00"/>
              </a:solidFill>
            </a:rPr>
            <a:t>  (лист МОН  «1/9-580  </a:t>
          </a:r>
          <a:r>
            <a:rPr lang="ru-RU" sz="1200" b="1" dirty="0" err="1" smtClean="0">
              <a:solidFill>
                <a:srgbClr val="FFFF00"/>
              </a:solidFill>
            </a:rPr>
            <a:t>від</a:t>
          </a:r>
          <a:r>
            <a:rPr lang="ru-RU" sz="1200" b="1" dirty="0" smtClean="0">
              <a:solidFill>
                <a:srgbClr val="FFFF00"/>
              </a:solidFill>
            </a:rPr>
            <a:t>  21.08.2010  р).  </a:t>
          </a:r>
          <a:r>
            <a:rPr lang="ru-RU" sz="1200" b="1" dirty="0" err="1" smtClean="0">
              <a:solidFill>
                <a:srgbClr val="FFFF00"/>
              </a:solidFill>
            </a:rPr>
            <a:t>Проведення</a:t>
          </a:r>
          <a:r>
            <a:rPr lang="ru-RU" sz="1200" b="1" dirty="0" smtClean="0">
              <a:solidFill>
                <a:srgbClr val="FFFF00"/>
              </a:solidFill>
            </a:rPr>
            <a:t>  </a:t>
          </a:r>
          <a:r>
            <a:rPr lang="ru-RU" sz="1200" b="1" dirty="0" err="1" smtClean="0">
              <a:solidFill>
                <a:srgbClr val="FFFF00"/>
              </a:solidFill>
            </a:rPr>
            <a:t>семестрової</a:t>
          </a:r>
          <a:r>
            <a:rPr lang="ru-RU" sz="1200" b="1" dirty="0" smtClean="0">
              <a:solidFill>
                <a:srgbClr val="FFFF00"/>
              </a:solidFill>
            </a:rPr>
            <a:t>  (</a:t>
          </a:r>
          <a:r>
            <a:rPr lang="ru-RU" sz="1200" b="1" dirty="0" err="1" smtClean="0">
              <a:solidFill>
                <a:srgbClr val="FFFF00"/>
              </a:solidFill>
            </a:rPr>
            <a:t>річної</a:t>
          </a:r>
          <a:r>
            <a:rPr lang="ru-RU" sz="1200" b="1" dirty="0" smtClean="0">
              <a:solidFill>
                <a:srgbClr val="FFFF00"/>
              </a:solidFill>
            </a:rPr>
            <a:t>) </a:t>
          </a:r>
          <a:r>
            <a:rPr lang="ru-RU" sz="1200" b="1" dirty="0" err="1" smtClean="0">
              <a:solidFill>
                <a:srgbClr val="FFFF00"/>
              </a:solidFill>
            </a:rPr>
            <a:t>контрольної</a:t>
          </a:r>
          <a:r>
            <a:rPr lang="ru-RU" sz="1200" b="1" dirty="0" smtClean="0">
              <a:solidFill>
                <a:srgbClr val="FFFF00"/>
              </a:solidFill>
            </a:rPr>
            <a:t> </a:t>
          </a:r>
          <a:r>
            <a:rPr lang="ru-RU" sz="1200" b="1" dirty="0" err="1" smtClean="0">
              <a:solidFill>
                <a:srgbClr val="FFFF00"/>
              </a:solidFill>
            </a:rPr>
            <a:t>роботи</a:t>
          </a:r>
          <a:r>
            <a:rPr lang="ru-RU" sz="1200" b="1" dirty="0" smtClean="0">
              <a:solidFill>
                <a:srgbClr val="FFFF00"/>
              </a:solidFill>
            </a:rPr>
            <a:t> з </a:t>
          </a:r>
          <a:r>
            <a:rPr lang="ru-RU" sz="1200" b="1" dirty="0" err="1" smtClean="0">
              <a:solidFill>
                <a:srgbClr val="FFFF00"/>
              </a:solidFill>
            </a:rPr>
            <a:t>хімії</a:t>
          </a:r>
          <a:r>
            <a:rPr lang="ru-RU" sz="1200" b="1" dirty="0" smtClean="0">
              <a:solidFill>
                <a:srgbClr val="FFFF00"/>
              </a:solidFill>
            </a:rPr>
            <a:t> не </a:t>
          </a:r>
          <a:r>
            <a:rPr lang="ru-RU" sz="1200" b="1" dirty="0" err="1" smtClean="0">
              <a:solidFill>
                <a:srgbClr val="FFFF00"/>
              </a:solidFill>
            </a:rPr>
            <a:t>передбачено</a:t>
          </a:r>
          <a:r>
            <a:rPr lang="ru-RU" sz="1200" b="1" dirty="0" smtClean="0">
              <a:solidFill>
                <a:srgbClr val="FFFF00"/>
              </a:solidFill>
            </a:rPr>
            <a:t>. </a:t>
          </a:r>
        </a:p>
        <a:p>
          <a:pPr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9722D21D-7080-4E0C-A245-72CDB3E87687}" type="parTrans" cxnId="{4E24F365-C354-42A4-9F19-99E8C0A6CC58}">
      <dgm:prSet/>
      <dgm:spPr/>
      <dgm:t>
        <a:bodyPr/>
        <a:lstStyle/>
        <a:p>
          <a:endParaRPr lang="ru-RU"/>
        </a:p>
      </dgm:t>
    </dgm:pt>
    <dgm:pt modelId="{3142AA4A-D2B0-4341-89B1-CDB66443F183}" type="sibTrans" cxnId="{4E24F365-C354-42A4-9F19-99E8C0A6CC58}">
      <dgm:prSet/>
      <dgm:spPr/>
      <dgm:t>
        <a:bodyPr/>
        <a:lstStyle/>
        <a:p>
          <a:endParaRPr lang="ru-RU"/>
        </a:p>
      </dgm:t>
    </dgm:pt>
    <dgm:pt modelId="{6BB7B5E2-D9BD-4117-833C-B46F8B089A8D}">
      <dgm:prSet custT="1"/>
      <dgm:spPr/>
      <dgm:t>
        <a:bodyPr/>
        <a:lstStyle/>
        <a:p>
          <a:endParaRPr lang="ru-RU" sz="1200" b="1" dirty="0" smtClean="0">
            <a:solidFill>
              <a:schemeClr val="accent5">
                <a:lumMod val="50000"/>
              </a:schemeClr>
            </a:solidFill>
          </a:endParaRPr>
        </a:p>
        <a:p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Проекти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розробляються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учнями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індивідуально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або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в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групах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.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Тривалість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проекту –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різна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: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від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уроку (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міні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-проект),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кількох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днів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короткотерміновий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проект) до року (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довготерміновий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).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Упродовж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року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учень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обов’язково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виконує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один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навчальний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проект (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індивідуальний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або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груповий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).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Окрім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цього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учні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можуть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брати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участь і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виконувати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за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бажанням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кілька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проектів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. 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Презентація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й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обговорення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захист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)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проектів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відбувається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на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спеціально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відведеному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уроці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або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під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час уроку з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певної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теми. Робота кожного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виконавця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проекту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оцінюється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за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його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внеском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індивідуально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за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критеріями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, з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якими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учнів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ознайомлюють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</a:rPr>
            <a:t>заздалегідь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. </a:t>
          </a:r>
        </a:p>
        <a:p>
          <a:endParaRPr lang="ru-RU" sz="1200" b="1" dirty="0" smtClean="0">
            <a:solidFill>
              <a:schemeClr val="accent5">
                <a:lumMod val="50000"/>
              </a:schemeClr>
            </a:solidFill>
          </a:endParaRPr>
        </a:p>
        <a:p>
          <a:endParaRPr lang="ru-RU" sz="900" dirty="0">
            <a:solidFill>
              <a:schemeClr val="accent5">
                <a:lumMod val="50000"/>
              </a:schemeClr>
            </a:solidFill>
          </a:endParaRPr>
        </a:p>
      </dgm:t>
    </dgm:pt>
    <dgm:pt modelId="{331CBD61-866B-42D5-8FDB-B5FAE9B7237A}" type="parTrans" cxnId="{926CFCE3-51CC-46AD-A911-506C37C48E94}">
      <dgm:prSet/>
      <dgm:spPr/>
      <dgm:t>
        <a:bodyPr/>
        <a:lstStyle/>
        <a:p>
          <a:endParaRPr lang="ru-RU"/>
        </a:p>
      </dgm:t>
    </dgm:pt>
    <dgm:pt modelId="{8015F5A7-118D-4552-97C5-27CAEB6B9E2F}" type="sibTrans" cxnId="{926CFCE3-51CC-46AD-A911-506C37C48E94}">
      <dgm:prSet/>
      <dgm:spPr/>
      <dgm:t>
        <a:bodyPr/>
        <a:lstStyle/>
        <a:p>
          <a:endParaRPr lang="ru-RU"/>
        </a:p>
      </dgm:t>
    </dgm:pt>
    <dgm:pt modelId="{BA73E129-80D5-462A-AD1D-6EFC02A6C2AD}">
      <dgm:prSet custT="1"/>
      <dgm:spPr/>
      <dgm:t>
        <a:bodyPr/>
        <a:lstStyle/>
        <a:p>
          <a:r>
            <a:rPr lang="ru-RU" sz="1200" b="1" dirty="0" err="1" smtClean="0">
              <a:solidFill>
                <a:srgbClr val="7030A0"/>
              </a:solidFill>
            </a:rPr>
            <a:t>Виконання</a:t>
          </a:r>
          <a:r>
            <a:rPr lang="ru-RU" sz="1200" b="1" dirty="0" smtClean="0">
              <a:solidFill>
                <a:srgbClr val="7030A0"/>
              </a:solidFill>
            </a:rPr>
            <a:t>  </a:t>
          </a:r>
          <a:r>
            <a:rPr lang="ru-RU" sz="1200" b="1" dirty="0" err="1" smtClean="0">
              <a:solidFill>
                <a:srgbClr val="7030A0"/>
              </a:solidFill>
            </a:rPr>
            <a:t>практичних</a:t>
          </a:r>
          <a:r>
            <a:rPr lang="ru-RU" sz="1200" b="1" dirty="0" smtClean="0">
              <a:solidFill>
                <a:srgbClr val="7030A0"/>
              </a:solidFill>
            </a:rPr>
            <a:t>  </a:t>
          </a:r>
          <a:r>
            <a:rPr lang="ru-RU" sz="1200" b="1" dirty="0" err="1" smtClean="0">
              <a:solidFill>
                <a:srgbClr val="7030A0"/>
              </a:solidFill>
            </a:rPr>
            <a:t>робіт</a:t>
          </a:r>
          <a:r>
            <a:rPr lang="ru-RU" sz="1200" b="1" dirty="0" smtClean="0">
              <a:solidFill>
                <a:srgbClr val="7030A0"/>
              </a:solidFill>
            </a:rPr>
            <a:t>  </a:t>
          </a:r>
          <a:r>
            <a:rPr lang="ru-RU" sz="1200" b="1" dirty="0" err="1" smtClean="0">
              <a:solidFill>
                <a:srgbClr val="7030A0"/>
              </a:solidFill>
            </a:rPr>
            <a:t>оцінюються</a:t>
          </a:r>
          <a:r>
            <a:rPr lang="ru-RU" sz="1200" b="1" dirty="0" smtClean="0">
              <a:solidFill>
                <a:srgbClr val="7030A0"/>
              </a:solidFill>
            </a:rPr>
            <a:t>  </a:t>
          </a:r>
          <a:r>
            <a:rPr lang="ru-RU" sz="1200" b="1" dirty="0" err="1" smtClean="0">
              <a:solidFill>
                <a:srgbClr val="7030A0"/>
              </a:solidFill>
            </a:rPr>
            <a:t>обов’язково</a:t>
          </a:r>
          <a:r>
            <a:rPr lang="ru-RU" sz="1200" b="1" dirty="0" smtClean="0">
              <a:solidFill>
                <a:srgbClr val="7030A0"/>
              </a:solidFill>
            </a:rPr>
            <a:t>  у  </a:t>
          </a:r>
          <a:r>
            <a:rPr lang="ru-RU" sz="1200" b="1" dirty="0" err="1" smtClean="0">
              <a:solidFill>
                <a:srgbClr val="7030A0"/>
              </a:solidFill>
            </a:rPr>
            <a:t>всіх</a:t>
          </a:r>
          <a:r>
            <a:rPr lang="ru-RU" sz="1200" b="1" dirty="0" smtClean="0">
              <a:solidFill>
                <a:srgbClr val="7030A0"/>
              </a:solidFill>
            </a:rPr>
            <a:t>  </a:t>
          </a:r>
          <a:r>
            <a:rPr lang="ru-RU" sz="1200" b="1" dirty="0" err="1" smtClean="0">
              <a:solidFill>
                <a:srgbClr val="7030A0"/>
              </a:solidFill>
            </a:rPr>
            <a:t>учнів</a:t>
          </a:r>
          <a:r>
            <a:rPr lang="ru-RU" sz="1200" b="1" dirty="0" smtClean="0">
              <a:solidFill>
                <a:srgbClr val="7030A0"/>
              </a:solidFill>
            </a:rPr>
            <a:t>, </a:t>
          </a:r>
          <a:r>
            <a:rPr lang="ru-RU" sz="1200" b="1" dirty="0" err="1" smtClean="0">
              <a:solidFill>
                <a:srgbClr val="7030A0"/>
              </a:solidFill>
            </a:rPr>
            <a:t>відпрацювання</a:t>
          </a:r>
          <a:r>
            <a:rPr lang="ru-RU" sz="1200" b="1" dirty="0" smtClean="0">
              <a:solidFill>
                <a:srgbClr val="7030A0"/>
              </a:solidFill>
            </a:rPr>
            <a:t>  </a:t>
          </a:r>
          <a:r>
            <a:rPr lang="ru-RU" sz="1200" b="1" dirty="0" err="1" smtClean="0">
              <a:solidFill>
                <a:srgbClr val="7030A0"/>
              </a:solidFill>
            </a:rPr>
            <a:t>пропущених</a:t>
          </a:r>
          <a:r>
            <a:rPr lang="ru-RU" sz="1200" b="1" dirty="0" smtClean="0">
              <a:solidFill>
                <a:srgbClr val="7030A0"/>
              </a:solidFill>
            </a:rPr>
            <a:t>  </a:t>
          </a:r>
          <a:r>
            <a:rPr lang="ru-RU" sz="1200" b="1" dirty="0" err="1" smtClean="0">
              <a:solidFill>
                <a:srgbClr val="7030A0"/>
              </a:solidFill>
            </a:rPr>
            <a:t>учнем</a:t>
          </a:r>
          <a:r>
            <a:rPr lang="ru-RU" sz="1200" b="1" dirty="0" smtClean="0">
              <a:solidFill>
                <a:srgbClr val="7030A0"/>
              </a:solidFill>
            </a:rPr>
            <a:t>  </a:t>
          </a:r>
          <a:r>
            <a:rPr lang="ru-RU" sz="1200" b="1" dirty="0" err="1" smtClean="0">
              <a:solidFill>
                <a:srgbClr val="7030A0"/>
              </a:solidFill>
            </a:rPr>
            <a:t>практичних</a:t>
          </a:r>
          <a:r>
            <a:rPr lang="ru-RU" sz="1200" b="1" dirty="0" smtClean="0">
              <a:solidFill>
                <a:srgbClr val="7030A0"/>
              </a:solidFill>
            </a:rPr>
            <a:t>  </a:t>
          </a:r>
          <a:r>
            <a:rPr lang="ru-RU" sz="1200" b="1" dirty="0" err="1" smtClean="0">
              <a:solidFill>
                <a:srgbClr val="7030A0"/>
              </a:solidFill>
            </a:rPr>
            <a:t>робіт</a:t>
          </a:r>
          <a:r>
            <a:rPr lang="ru-RU" sz="1200" b="1" dirty="0" smtClean="0">
              <a:solidFill>
                <a:srgbClr val="7030A0"/>
              </a:solidFill>
            </a:rPr>
            <a:t>  є  </a:t>
          </a:r>
          <a:r>
            <a:rPr lang="ru-RU" sz="1200" b="1" dirty="0" err="1" smtClean="0">
              <a:solidFill>
                <a:srgbClr val="7030A0"/>
              </a:solidFill>
            </a:rPr>
            <a:t>недоцільним</a:t>
          </a:r>
          <a:r>
            <a:rPr lang="ru-RU" sz="1200" b="1" dirty="0" smtClean="0">
              <a:solidFill>
                <a:srgbClr val="7030A0"/>
              </a:solidFill>
            </a:rPr>
            <a:t>  (лист МОН  «1/9-580  </a:t>
          </a:r>
          <a:r>
            <a:rPr lang="ru-RU" sz="1200" b="1" dirty="0" err="1" smtClean="0">
              <a:solidFill>
                <a:srgbClr val="7030A0"/>
              </a:solidFill>
            </a:rPr>
            <a:t>від</a:t>
          </a:r>
          <a:r>
            <a:rPr lang="ru-RU" sz="1200" b="1" dirty="0" smtClean="0">
              <a:solidFill>
                <a:srgbClr val="7030A0"/>
              </a:solidFill>
            </a:rPr>
            <a:t>  21.08.2010  р).  </a:t>
          </a:r>
          <a:r>
            <a:rPr lang="ru-RU" sz="1200" b="1" dirty="0" err="1" smtClean="0">
              <a:solidFill>
                <a:srgbClr val="7030A0"/>
              </a:solidFill>
            </a:rPr>
            <a:t>Виконання</a:t>
          </a:r>
          <a:r>
            <a:rPr lang="ru-RU" sz="1200" b="1" dirty="0" smtClean="0">
              <a:solidFill>
                <a:srgbClr val="7030A0"/>
              </a:solidFill>
            </a:rPr>
            <a:t>  </a:t>
          </a:r>
          <a:r>
            <a:rPr lang="ru-RU" sz="1200" b="1" dirty="0" err="1" smtClean="0">
              <a:solidFill>
                <a:srgbClr val="7030A0"/>
              </a:solidFill>
            </a:rPr>
            <a:t>лабораторних</a:t>
          </a:r>
          <a:r>
            <a:rPr lang="ru-RU" sz="1200" b="1" dirty="0" smtClean="0">
              <a:solidFill>
                <a:srgbClr val="7030A0"/>
              </a:solidFill>
            </a:rPr>
            <a:t>    </a:t>
          </a:r>
          <a:r>
            <a:rPr lang="ru-RU" sz="1200" b="1" dirty="0" err="1" smtClean="0">
              <a:solidFill>
                <a:srgbClr val="7030A0"/>
              </a:solidFill>
            </a:rPr>
            <a:t>дослідів</a:t>
          </a:r>
          <a:r>
            <a:rPr lang="ru-RU" sz="1200" b="1" dirty="0" smtClean="0">
              <a:solidFill>
                <a:srgbClr val="7030A0"/>
              </a:solidFill>
            </a:rPr>
            <a:t>, </a:t>
          </a:r>
          <a:r>
            <a:rPr lang="ru-RU" sz="1200" b="1" dirty="0" err="1" smtClean="0">
              <a:solidFill>
                <a:srgbClr val="7030A0"/>
              </a:solidFill>
            </a:rPr>
            <a:t>домашній</a:t>
          </a:r>
          <a:r>
            <a:rPr lang="ru-RU" sz="1200" b="1" dirty="0" smtClean="0">
              <a:solidFill>
                <a:srgbClr val="7030A0"/>
              </a:solidFill>
            </a:rPr>
            <a:t> </a:t>
          </a:r>
          <a:r>
            <a:rPr lang="ru-RU" sz="1200" b="1" dirty="0" err="1" smtClean="0">
              <a:solidFill>
                <a:srgbClr val="7030A0"/>
              </a:solidFill>
            </a:rPr>
            <a:t>експеримент</a:t>
          </a:r>
          <a:r>
            <a:rPr lang="ru-RU" sz="1200" b="1" dirty="0" smtClean="0">
              <a:solidFill>
                <a:srgbClr val="7030A0"/>
              </a:solidFill>
            </a:rPr>
            <a:t> </a:t>
          </a:r>
          <a:r>
            <a:rPr lang="ru-RU" sz="1200" b="1" dirty="0" err="1" smtClean="0">
              <a:solidFill>
                <a:srgbClr val="7030A0"/>
              </a:solidFill>
            </a:rPr>
            <a:t>оцінюються</a:t>
          </a:r>
          <a:r>
            <a:rPr lang="ru-RU" sz="1200" b="1" dirty="0" smtClean="0">
              <a:solidFill>
                <a:srgbClr val="7030A0"/>
              </a:solidFill>
            </a:rPr>
            <a:t> </a:t>
          </a:r>
          <a:r>
            <a:rPr lang="ru-RU" sz="1200" b="1" dirty="0" err="1" smtClean="0">
              <a:solidFill>
                <a:srgbClr val="7030A0"/>
              </a:solidFill>
            </a:rPr>
            <a:t>вибірково</a:t>
          </a:r>
          <a:r>
            <a:rPr lang="ru-RU" sz="1200" b="1" dirty="0" smtClean="0">
              <a:solidFill>
                <a:srgbClr val="7030A0"/>
              </a:solidFill>
            </a:rPr>
            <a:t> на </a:t>
          </a:r>
          <a:r>
            <a:rPr lang="ru-RU" sz="1200" b="1" dirty="0" err="1" smtClean="0">
              <a:solidFill>
                <a:srgbClr val="7030A0"/>
              </a:solidFill>
            </a:rPr>
            <a:t>розсуд</a:t>
          </a:r>
          <a:r>
            <a:rPr lang="ru-RU" sz="1200" b="1" dirty="0" smtClean="0">
              <a:solidFill>
                <a:srgbClr val="7030A0"/>
              </a:solidFill>
            </a:rPr>
            <a:t> учителя. </a:t>
          </a:r>
          <a:endParaRPr lang="ru-RU" sz="1200" b="0" dirty="0" smtClean="0">
            <a:solidFill>
              <a:srgbClr val="7030A0"/>
            </a:solidFill>
          </a:endParaRPr>
        </a:p>
      </dgm:t>
    </dgm:pt>
    <dgm:pt modelId="{98763EDC-D0DF-491D-B2FD-BFED6872466D}" type="parTrans" cxnId="{FF88916F-E3B3-4F7D-85CA-7E8F32A7A6C8}">
      <dgm:prSet/>
      <dgm:spPr/>
      <dgm:t>
        <a:bodyPr/>
        <a:lstStyle/>
        <a:p>
          <a:endParaRPr lang="ru-RU"/>
        </a:p>
      </dgm:t>
    </dgm:pt>
    <dgm:pt modelId="{B4FA21F4-4E80-44D3-A63D-2C2519952917}" type="sibTrans" cxnId="{FF88916F-E3B3-4F7D-85CA-7E8F32A7A6C8}">
      <dgm:prSet/>
      <dgm:spPr/>
      <dgm:t>
        <a:bodyPr/>
        <a:lstStyle/>
        <a:p>
          <a:endParaRPr lang="ru-RU"/>
        </a:p>
      </dgm:t>
    </dgm:pt>
    <dgm:pt modelId="{35EC4E56-4541-473A-9331-8F8231E34562}" type="pres">
      <dgm:prSet presAssocID="{ECE01317-0336-456A-97CB-63E261F927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D5A747-B4D8-4FD8-B5C9-8AE6AB5FACF6}" type="pres">
      <dgm:prSet presAssocID="{ECE01317-0336-456A-97CB-63E261F927ED}" presName="Name1" presStyleCnt="0"/>
      <dgm:spPr/>
    </dgm:pt>
    <dgm:pt modelId="{9F6866CC-BE5C-44D1-B65A-4D2645BD1AD5}" type="pres">
      <dgm:prSet presAssocID="{ECE01317-0336-456A-97CB-63E261F927ED}" presName="cycle" presStyleCnt="0"/>
      <dgm:spPr/>
    </dgm:pt>
    <dgm:pt modelId="{6321FA4B-E78D-44A0-AB9D-D10A3B371558}" type="pres">
      <dgm:prSet presAssocID="{ECE01317-0336-456A-97CB-63E261F927ED}" presName="srcNode" presStyleLbl="node1" presStyleIdx="0" presStyleCnt="4"/>
      <dgm:spPr/>
    </dgm:pt>
    <dgm:pt modelId="{C70C87C3-A4FB-4199-9E76-DB2A24D7270F}" type="pres">
      <dgm:prSet presAssocID="{ECE01317-0336-456A-97CB-63E261F927ED}" presName="conn" presStyleLbl="parChTrans1D2" presStyleIdx="0" presStyleCnt="1"/>
      <dgm:spPr/>
      <dgm:t>
        <a:bodyPr/>
        <a:lstStyle/>
        <a:p>
          <a:endParaRPr lang="ru-RU"/>
        </a:p>
      </dgm:t>
    </dgm:pt>
    <dgm:pt modelId="{04C232B4-C47B-401A-BB66-8B93741C90B9}" type="pres">
      <dgm:prSet presAssocID="{ECE01317-0336-456A-97CB-63E261F927ED}" presName="extraNode" presStyleLbl="node1" presStyleIdx="0" presStyleCnt="4"/>
      <dgm:spPr/>
    </dgm:pt>
    <dgm:pt modelId="{742FF0D5-6A94-4016-BAAC-B4CF2BAF8DD6}" type="pres">
      <dgm:prSet presAssocID="{ECE01317-0336-456A-97CB-63E261F927ED}" presName="dstNode" presStyleLbl="node1" presStyleIdx="0" presStyleCnt="4"/>
      <dgm:spPr/>
    </dgm:pt>
    <dgm:pt modelId="{ECD51D46-4992-4F2D-A7B6-513EACB47129}" type="pres">
      <dgm:prSet presAssocID="{04BD0BF6-61F5-451B-B6AC-DF8406FA73F0}" presName="text_1" presStyleLbl="node1" presStyleIdx="0" presStyleCnt="4" custScaleX="100472" custScaleY="162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70F5F-F2B5-42D3-A979-9B77AD36C2B2}" type="pres">
      <dgm:prSet presAssocID="{04BD0BF6-61F5-451B-B6AC-DF8406FA73F0}" presName="accent_1" presStyleCnt="0"/>
      <dgm:spPr/>
    </dgm:pt>
    <dgm:pt modelId="{8F1707E2-21DC-417F-96EC-8EA46191382E}" type="pres">
      <dgm:prSet presAssocID="{04BD0BF6-61F5-451B-B6AC-DF8406FA73F0}" presName="accentRepeatNode" presStyleLbl="solidFgAcc1" presStyleIdx="0" presStyleCnt="4"/>
      <dgm:spPr>
        <a:solidFill>
          <a:schemeClr val="accent2">
            <a:lumMod val="75000"/>
          </a:schemeClr>
        </a:solidFill>
      </dgm:spPr>
    </dgm:pt>
    <dgm:pt modelId="{59FB2803-0970-4091-A763-B390CD8097D3}" type="pres">
      <dgm:prSet presAssocID="{6BB7B5E2-D9BD-4117-833C-B46F8B089A8D}" presName="text_2" presStyleLbl="node1" presStyleIdx="1" presStyleCnt="4" custScaleY="183507" custLinFactNeighborX="695" custLinFactNeighborY="3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09882-B276-4DEC-BF01-6D8DC871D63D}" type="pres">
      <dgm:prSet presAssocID="{6BB7B5E2-D9BD-4117-833C-B46F8B089A8D}" presName="accent_2" presStyleCnt="0"/>
      <dgm:spPr/>
    </dgm:pt>
    <dgm:pt modelId="{76010632-0952-4214-94C2-1BDF8997055C}" type="pres">
      <dgm:prSet presAssocID="{6BB7B5E2-D9BD-4117-833C-B46F8B089A8D}" presName="accentRepeatNode" presStyleLbl="solidFgAcc1" presStyleIdx="1" presStyleCnt="4" custLinFactNeighborY="32136"/>
      <dgm:spPr/>
    </dgm:pt>
    <dgm:pt modelId="{65F6BFA8-9AD5-4CB2-BC68-6D834EE9722F}" type="pres">
      <dgm:prSet presAssocID="{BA73E129-80D5-462A-AD1D-6EFC02A6C2AD}" presName="text_3" presStyleLbl="node1" presStyleIdx="2" presStyleCnt="4" custLinFactNeighborY="38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44148-C156-4578-9A35-8F972715C49B}" type="pres">
      <dgm:prSet presAssocID="{BA73E129-80D5-462A-AD1D-6EFC02A6C2AD}" presName="accent_3" presStyleCnt="0"/>
      <dgm:spPr/>
    </dgm:pt>
    <dgm:pt modelId="{0EC524C4-E938-479D-9364-8285DEE0359F}" type="pres">
      <dgm:prSet presAssocID="{BA73E129-80D5-462A-AD1D-6EFC02A6C2AD}" presName="accentRepeatNode" presStyleLbl="solidFgAcc1" presStyleIdx="2" presStyleCnt="4" custLinFactNeighborX="-5843" custLinFactNeighborY="32136"/>
      <dgm:spPr>
        <a:solidFill>
          <a:schemeClr val="accent1">
            <a:lumMod val="75000"/>
          </a:schemeClr>
        </a:solidFill>
      </dgm:spPr>
    </dgm:pt>
    <dgm:pt modelId="{C1BA1875-35C2-48FC-BF5F-5FB6C38C595B}" type="pres">
      <dgm:prSet presAssocID="{1F611CEF-26F3-40E8-8FA0-7713DD6AB3EC}" presName="text_4" presStyleLbl="node1" presStyleIdx="3" presStyleCnt="4" custScaleY="109240" custLinFactNeighborX="-110" custLinFactNeighborY="20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9E55-DA04-403B-9152-D3679FF5CEB0}" type="pres">
      <dgm:prSet presAssocID="{1F611CEF-26F3-40E8-8FA0-7713DD6AB3EC}" presName="accent_4" presStyleCnt="0"/>
      <dgm:spPr/>
    </dgm:pt>
    <dgm:pt modelId="{6CD18E45-E264-4007-8829-6FBBA47EEADB}" type="pres">
      <dgm:prSet presAssocID="{1F611CEF-26F3-40E8-8FA0-7713DD6AB3EC}" presName="accentRepeatNode" presStyleLbl="solidFgAcc1" presStyleIdx="3" presStyleCnt="4" custLinFactNeighborX="-974" custLinFactNeighborY="12660"/>
      <dgm:spPr>
        <a:solidFill>
          <a:schemeClr val="accent6">
            <a:lumMod val="75000"/>
          </a:schemeClr>
        </a:solidFill>
      </dgm:spPr>
    </dgm:pt>
  </dgm:ptLst>
  <dgm:cxnLst>
    <dgm:cxn modelId="{926CFCE3-51CC-46AD-A911-506C37C48E94}" srcId="{ECE01317-0336-456A-97CB-63E261F927ED}" destId="{6BB7B5E2-D9BD-4117-833C-B46F8B089A8D}" srcOrd="1" destOrd="0" parTransId="{331CBD61-866B-42D5-8FDB-B5FAE9B7237A}" sibTransId="{8015F5A7-118D-4552-97C5-27CAEB6B9E2F}"/>
    <dgm:cxn modelId="{CFABA724-362A-4E06-9385-0E3296D3A4B0}" type="presOf" srcId="{BA73E129-80D5-462A-AD1D-6EFC02A6C2AD}" destId="{65F6BFA8-9AD5-4CB2-BC68-6D834EE9722F}" srcOrd="0" destOrd="0" presId="urn:microsoft.com/office/officeart/2008/layout/VerticalCurvedList"/>
    <dgm:cxn modelId="{23A3719C-14E4-4120-AB2D-261C1B349A51}" srcId="{ECE01317-0336-456A-97CB-63E261F927ED}" destId="{04BD0BF6-61F5-451B-B6AC-DF8406FA73F0}" srcOrd="0" destOrd="0" parTransId="{0A67F9C9-A182-4E25-B80E-D4AF34E8D29A}" sibTransId="{E161B23B-9553-405F-97E2-937538D1C02B}"/>
    <dgm:cxn modelId="{4D5A15BE-2AC4-47DE-A9E1-5239ED2458DF}" type="presOf" srcId="{1F611CEF-26F3-40E8-8FA0-7713DD6AB3EC}" destId="{C1BA1875-35C2-48FC-BF5F-5FB6C38C595B}" srcOrd="0" destOrd="0" presId="urn:microsoft.com/office/officeart/2008/layout/VerticalCurvedList"/>
    <dgm:cxn modelId="{1F7118E1-2C83-45F1-BC65-5BB7530C9883}" type="presOf" srcId="{6BB7B5E2-D9BD-4117-833C-B46F8B089A8D}" destId="{59FB2803-0970-4091-A763-B390CD8097D3}" srcOrd="0" destOrd="0" presId="urn:microsoft.com/office/officeart/2008/layout/VerticalCurvedList"/>
    <dgm:cxn modelId="{AF67CDD7-03E9-4B99-BB14-4F0B1B53A808}" type="presOf" srcId="{E161B23B-9553-405F-97E2-937538D1C02B}" destId="{C70C87C3-A4FB-4199-9E76-DB2A24D7270F}" srcOrd="0" destOrd="0" presId="urn:microsoft.com/office/officeart/2008/layout/VerticalCurvedList"/>
    <dgm:cxn modelId="{B8E620B4-46CA-4E98-883B-8495C7A4F13A}" type="presOf" srcId="{ECE01317-0336-456A-97CB-63E261F927ED}" destId="{35EC4E56-4541-473A-9331-8F8231E34562}" srcOrd="0" destOrd="0" presId="urn:microsoft.com/office/officeart/2008/layout/VerticalCurvedList"/>
    <dgm:cxn modelId="{A377C6BB-DF70-4AE0-B16F-1E0470FDB5ED}" type="presOf" srcId="{04BD0BF6-61F5-451B-B6AC-DF8406FA73F0}" destId="{ECD51D46-4992-4F2D-A7B6-513EACB47129}" srcOrd="0" destOrd="0" presId="urn:microsoft.com/office/officeart/2008/layout/VerticalCurvedList"/>
    <dgm:cxn modelId="{4E24F365-C354-42A4-9F19-99E8C0A6CC58}" srcId="{ECE01317-0336-456A-97CB-63E261F927ED}" destId="{1F611CEF-26F3-40E8-8FA0-7713DD6AB3EC}" srcOrd="3" destOrd="0" parTransId="{9722D21D-7080-4E0C-A245-72CDB3E87687}" sibTransId="{3142AA4A-D2B0-4341-89B1-CDB66443F183}"/>
    <dgm:cxn modelId="{FF88916F-E3B3-4F7D-85CA-7E8F32A7A6C8}" srcId="{ECE01317-0336-456A-97CB-63E261F927ED}" destId="{BA73E129-80D5-462A-AD1D-6EFC02A6C2AD}" srcOrd="2" destOrd="0" parTransId="{98763EDC-D0DF-491D-B2FD-BFED6872466D}" sibTransId="{B4FA21F4-4E80-44D3-A63D-2C2519952917}"/>
    <dgm:cxn modelId="{CC2A9259-C80D-4F50-A6BB-CC2B538DB026}" type="presParOf" srcId="{35EC4E56-4541-473A-9331-8F8231E34562}" destId="{1ED5A747-B4D8-4FD8-B5C9-8AE6AB5FACF6}" srcOrd="0" destOrd="0" presId="urn:microsoft.com/office/officeart/2008/layout/VerticalCurvedList"/>
    <dgm:cxn modelId="{47A634D8-713B-4466-BB94-467AF9E00499}" type="presParOf" srcId="{1ED5A747-B4D8-4FD8-B5C9-8AE6AB5FACF6}" destId="{9F6866CC-BE5C-44D1-B65A-4D2645BD1AD5}" srcOrd="0" destOrd="0" presId="urn:microsoft.com/office/officeart/2008/layout/VerticalCurvedList"/>
    <dgm:cxn modelId="{8AB734D8-996A-4190-8EF3-071EE888268B}" type="presParOf" srcId="{9F6866CC-BE5C-44D1-B65A-4D2645BD1AD5}" destId="{6321FA4B-E78D-44A0-AB9D-D10A3B371558}" srcOrd="0" destOrd="0" presId="urn:microsoft.com/office/officeart/2008/layout/VerticalCurvedList"/>
    <dgm:cxn modelId="{7C45857E-023A-45EC-B136-446711438F44}" type="presParOf" srcId="{9F6866CC-BE5C-44D1-B65A-4D2645BD1AD5}" destId="{C70C87C3-A4FB-4199-9E76-DB2A24D7270F}" srcOrd="1" destOrd="0" presId="urn:microsoft.com/office/officeart/2008/layout/VerticalCurvedList"/>
    <dgm:cxn modelId="{D252F282-8F0D-4F80-8403-609640410D03}" type="presParOf" srcId="{9F6866CC-BE5C-44D1-B65A-4D2645BD1AD5}" destId="{04C232B4-C47B-401A-BB66-8B93741C90B9}" srcOrd="2" destOrd="0" presId="urn:microsoft.com/office/officeart/2008/layout/VerticalCurvedList"/>
    <dgm:cxn modelId="{67E0035A-4E3A-43FE-8446-A4DE86BFDDE9}" type="presParOf" srcId="{9F6866CC-BE5C-44D1-B65A-4D2645BD1AD5}" destId="{742FF0D5-6A94-4016-BAAC-B4CF2BAF8DD6}" srcOrd="3" destOrd="0" presId="urn:microsoft.com/office/officeart/2008/layout/VerticalCurvedList"/>
    <dgm:cxn modelId="{B398340C-9C22-4B7B-B908-F55A8C80C0A7}" type="presParOf" srcId="{1ED5A747-B4D8-4FD8-B5C9-8AE6AB5FACF6}" destId="{ECD51D46-4992-4F2D-A7B6-513EACB47129}" srcOrd="1" destOrd="0" presId="urn:microsoft.com/office/officeart/2008/layout/VerticalCurvedList"/>
    <dgm:cxn modelId="{BC8EDBA7-86AE-4B2D-8ADC-001D34A67210}" type="presParOf" srcId="{1ED5A747-B4D8-4FD8-B5C9-8AE6AB5FACF6}" destId="{70C70F5F-F2B5-42D3-A979-9B77AD36C2B2}" srcOrd="2" destOrd="0" presId="urn:microsoft.com/office/officeart/2008/layout/VerticalCurvedList"/>
    <dgm:cxn modelId="{60A7C827-8037-48EC-ADDF-08255C5F2816}" type="presParOf" srcId="{70C70F5F-F2B5-42D3-A979-9B77AD36C2B2}" destId="{8F1707E2-21DC-417F-96EC-8EA46191382E}" srcOrd="0" destOrd="0" presId="urn:microsoft.com/office/officeart/2008/layout/VerticalCurvedList"/>
    <dgm:cxn modelId="{89A985D2-D483-499F-A7FE-8AA7E1F38C06}" type="presParOf" srcId="{1ED5A747-B4D8-4FD8-B5C9-8AE6AB5FACF6}" destId="{59FB2803-0970-4091-A763-B390CD8097D3}" srcOrd="3" destOrd="0" presId="urn:microsoft.com/office/officeart/2008/layout/VerticalCurvedList"/>
    <dgm:cxn modelId="{CF14AA98-1AD1-468B-B2ED-7614A857A005}" type="presParOf" srcId="{1ED5A747-B4D8-4FD8-B5C9-8AE6AB5FACF6}" destId="{3DD09882-B276-4DEC-BF01-6D8DC871D63D}" srcOrd="4" destOrd="0" presId="urn:microsoft.com/office/officeart/2008/layout/VerticalCurvedList"/>
    <dgm:cxn modelId="{06768FD4-53F2-4A8B-85BC-677E923A5B31}" type="presParOf" srcId="{3DD09882-B276-4DEC-BF01-6D8DC871D63D}" destId="{76010632-0952-4214-94C2-1BDF8997055C}" srcOrd="0" destOrd="0" presId="urn:microsoft.com/office/officeart/2008/layout/VerticalCurvedList"/>
    <dgm:cxn modelId="{A61D295F-E92B-488A-A259-2E9D01599981}" type="presParOf" srcId="{1ED5A747-B4D8-4FD8-B5C9-8AE6AB5FACF6}" destId="{65F6BFA8-9AD5-4CB2-BC68-6D834EE9722F}" srcOrd="5" destOrd="0" presId="urn:microsoft.com/office/officeart/2008/layout/VerticalCurvedList"/>
    <dgm:cxn modelId="{4F42ACE7-B092-4C0B-9C7E-F430D1D194AB}" type="presParOf" srcId="{1ED5A747-B4D8-4FD8-B5C9-8AE6AB5FACF6}" destId="{2A844148-C156-4578-9A35-8F972715C49B}" srcOrd="6" destOrd="0" presId="urn:microsoft.com/office/officeart/2008/layout/VerticalCurvedList"/>
    <dgm:cxn modelId="{B738F3E7-BE21-475E-B8CF-A9DB5F819FAB}" type="presParOf" srcId="{2A844148-C156-4578-9A35-8F972715C49B}" destId="{0EC524C4-E938-479D-9364-8285DEE0359F}" srcOrd="0" destOrd="0" presId="urn:microsoft.com/office/officeart/2008/layout/VerticalCurvedList"/>
    <dgm:cxn modelId="{B82BD6E6-9E6F-41C2-8FAE-F44AD9002CE1}" type="presParOf" srcId="{1ED5A747-B4D8-4FD8-B5C9-8AE6AB5FACF6}" destId="{C1BA1875-35C2-48FC-BF5F-5FB6C38C595B}" srcOrd="7" destOrd="0" presId="urn:microsoft.com/office/officeart/2008/layout/VerticalCurvedList"/>
    <dgm:cxn modelId="{07EB9815-6AC1-4E06-A18F-6DF98F0D904D}" type="presParOf" srcId="{1ED5A747-B4D8-4FD8-B5C9-8AE6AB5FACF6}" destId="{BCA89E55-DA04-403B-9152-D3679FF5CEB0}" srcOrd="8" destOrd="0" presId="urn:microsoft.com/office/officeart/2008/layout/VerticalCurvedList"/>
    <dgm:cxn modelId="{F1A41847-E585-418F-A454-7AD83E8E96C6}" type="presParOf" srcId="{BCA89E55-DA04-403B-9152-D3679FF5CEB0}" destId="{6CD18E45-E264-4007-8829-6FBBA47EEA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87C3-A4FB-4199-9E76-DB2A24D7270F}">
      <dsp:nvSpPr>
        <dsp:cNvPr id="0" name=""/>
        <dsp:cNvSpPr/>
      </dsp:nvSpPr>
      <dsp:spPr>
        <a:xfrm>
          <a:off x="-5359914" y="-820796"/>
          <a:ext cx="6382268" cy="6382268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51D46-4992-4F2D-A7B6-513EACB47129}">
      <dsp:nvSpPr>
        <dsp:cNvPr id="0" name=""/>
        <dsp:cNvSpPr/>
      </dsp:nvSpPr>
      <dsp:spPr>
        <a:xfrm>
          <a:off x="535243" y="106533"/>
          <a:ext cx="8081244" cy="12451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30480" rIns="30480" bIns="30480" numCol="1" spcCol="1270" anchor="ctr" anchorCtr="0">
          <a:noAutofit/>
        </a:bodyPr>
        <a:lstStyle/>
        <a:p>
          <a:pPr marL="0" marR="0" lvl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Кількість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годин на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програмного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матеріалу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за темами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курсів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6-9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класів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та 10-11 як на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рівні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стандарту, так і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профільному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, є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орієнтовною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її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можна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змінювати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в межах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визначеного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навчального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часу. Учитель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може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на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власний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розсуд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змінити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розподіл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годин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між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темами і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розділами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використати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години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резервного часу з метою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глибшого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окремих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тем,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проведення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уроків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узагальнення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і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систематизації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знань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після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великих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розділів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і тем,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проведення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екскурсій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зустрічей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обговорення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дискусійних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питань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що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виникли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під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час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певних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тем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тощо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35243" y="106533"/>
        <a:ext cx="8081244" cy="1245165"/>
      </dsp:txXfrm>
    </dsp:sp>
    <dsp:sp modelId="{8F1707E2-21DC-417F-96EC-8EA46191382E}">
      <dsp:nvSpPr>
        <dsp:cNvPr id="0" name=""/>
        <dsp:cNvSpPr/>
      </dsp:nvSpPr>
      <dsp:spPr>
        <a:xfrm>
          <a:off x="79427" y="273299"/>
          <a:ext cx="911631" cy="91163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B2803-0970-4091-A763-B390CD8097D3}">
      <dsp:nvSpPr>
        <dsp:cNvPr id="0" name=""/>
        <dsp:cNvSpPr/>
      </dsp:nvSpPr>
      <dsp:spPr>
        <a:xfrm>
          <a:off x="953371" y="1458611"/>
          <a:ext cx="7663116" cy="7293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27940" rIns="27940" bIns="27940" numCol="1" spcCol="1270" anchor="ctr" anchorCtr="0">
          <a:noAutofit/>
        </a:bodyPr>
        <a:lstStyle/>
        <a:p>
          <a:pPr marL="0" marR="0" lvl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У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всіх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класах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обов’язковими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для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оцінювання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у кожному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семестрі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b="1" u="sng" kern="1200" dirty="0" smtClean="0">
              <a:solidFill>
                <a:srgbClr val="FF0000"/>
              </a:solidFill>
            </a:rPr>
            <a:t>є 2 </a:t>
          </a:r>
          <a:r>
            <a:rPr lang="ru-RU" sz="1100" b="1" u="sng" kern="1200" dirty="0" err="1" smtClean="0">
              <a:solidFill>
                <a:srgbClr val="FF0000"/>
              </a:solidFill>
            </a:rPr>
            <a:t>практичні</a:t>
          </a:r>
          <a:r>
            <a:rPr lang="ru-RU" sz="1100" b="1" u="sng" kern="1200" dirty="0" smtClean="0">
              <a:solidFill>
                <a:srgbClr val="FF0000"/>
              </a:solidFill>
            </a:rPr>
            <a:t> </a:t>
          </a:r>
          <a:r>
            <a:rPr lang="ru-RU" sz="1100" b="1" u="sng" kern="1200" dirty="0" err="1" smtClean="0">
              <a:solidFill>
                <a:srgbClr val="FF0000"/>
              </a:solidFill>
            </a:rPr>
            <a:t>роботи</a:t>
          </a:r>
          <a:r>
            <a:rPr lang="ru-RU" sz="1100" b="1" u="sng" kern="1200" dirty="0" smtClean="0">
              <a:solidFill>
                <a:srgbClr val="FF0000"/>
              </a:solidFill>
            </a:rPr>
            <a:t> 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на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вибір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учителя. Для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учнів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старшої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школи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що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вивчають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географію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на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профільному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рівні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вчитель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обов’язково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оцінює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u="sng" kern="1200" dirty="0" smtClean="0">
              <a:solidFill>
                <a:srgbClr val="FF0000"/>
              </a:solidFill>
            </a:rPr>
            <a:t>5</a:t>
          </a:r>
          <a:r>
            <a:rPr lang="ru-RU" sz="1100" u="sng" kern="1200" dirty="0" smtClean="0">
              <a:solidFill>
                <a:srgbClr val="FFFF00"/>
              </a:solidFill>
            </a:rPr>
            <a:t> </a:t>
          </a:r>
          <a:r>
            <a:rPr lang="ru-RU" sz="1100" u="sng" kern="1200" dirty="0" err="1" smtClean="0">
              <a:solidFill>
                <a:srgbClr val="FF0000"/>
              </a:solidFill>
            </a:rPr>
            <a:t>практичних</a:t>
          </a:r>
          <a:r>
            <a:rPr lang="ru-RU" sz="1100" u="sng" kern="1200" dirty="0" smtClean="0">
              <a:solidFill>
                <a:srgbClr val="FF0000"/>
              </a:solidFill>
            </a:rPr>
            <a:t> </a:t>
          </a:r>
          <a:r>
            <a:rPr lang="ru-RU" sz="1100" u="sng" kern="1200" dirty="0" err="1" smtClean="0">
              <a:solidFill>
                <a:srgbClr val="FF0000"/>
              </a:solidFill>
            </a:rPr>
            <a:t>робіт</a:t>
          </a:r>
          <a:r>
            <a:rPr lang="ru-RU" sz="1100" kern="1200" dirty="0" smtClean="0">
              <a:solidFill>
                <a:srgbClr val="FF0000"/>
              </a:solidFill>
            </a:rPr>
            <a:t> 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на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вибір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у кожному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семестрі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53371" y="1458611"/>
        <a:ext cx="7663116" cy="729305"/>
      </dsp:txXfrm>
    </dsp:sp>
    <dsp:sp modelId="{76010632-0952-4214-94C2-1BDF8997055C}">
      <dsp:nvSpPr>
        <dsp:cNvPr id="0" name=""/>
        <dsp:cNvSpPr/>
      </dsp:nvSpPr>
      <dsp:spPr>
        <a:xfrm>
          <a:off x="497555" y="1367447"/>
          <a:ext cx="911631" cy="911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6BFA8-9AD5-4CB2-BC68-6D834EE9722F}">
      <dsp:nvSpPr>
        <dsp:cNvPr id="0" name=""/>
        <dsp:cNvSpPr/>
      </dsp:nvSpPr>
      <dsp:spPr>
        <a:xfrm>
          <a:off x="953371" y="2552759"/>
          <a:ext cx="7663116" cy="7293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27940" rIns="27940" bIns="279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Із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запропонованої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тематики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досліджень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b="1" u="sng" kern="1200" dirty="0" err="1" smtClean="0">
              <a:solidFill>
                <a:srgbClr val="FF0000"/>
              </a:solidFill>
            </a:rPr>
            <a:t>учень</a:t>
          </a:r>
          <a:r>
            <a:rPr lang="ru-RU" sz="1100" b="1" u="sng" kern="1200" dirty="0" smtClean="0">
              <a:solidFill>
                <a:srgbClr val="FF0000"/>
              </a:solidFill>
            </a:rPr>
            <a:t> за </a:t>
          </a:r>
          <a:r>
            <a:rPr lang="ru-RU" sz="1100" b="1" u="sng" kern="1200" dirty="0" err="1" smtClean="0">
              <a:solidFill>
                <a:srgbClr val="FF0000"/>
              </a:solidFill>
            </a:rPr>
            <a:t>бажанням</a:t>
          </a:r>
          <a:r>
            <a:rPr lang="ru-RU" sz="1100" b="1" u="sng" kern="1200" dirty="0" smtClean="0">
              <a:solidFill>
                <a:srgbClr val="FF0000"/>
              </a:solidFill>
            </a:rPr>
            <a:t> </a:t>
          </a:r>
          <a:r>
            <a:rPr lang="ru-RU" sz="1100" b="1" u="sng" kern="1200" dirty="0" err="1" smtClean="0">
              <a:solidFill>
                <a:srgbClr val="FF0000"/>
              </a:solidFill>
            </a:rPr>
            <a:t>вибирає</a:t>
          </a:r>
          <a:r>
            <a:rPr lang="ru-RU" sz="1100" b="1" u="sng" kern="1200" dirty="0" smtClean="0">
              <a:solidFill>
                <a:srgbClr val="FF0000"/>
              </a:solidFill>
            </a:rPr>
            <a:t> 1-2 </a:t>
          </a:r>
          <a:r>
            <a:rPr lang="ru-RU" sz="1100" b="1" u="sng" kern="1200" dirty="0" err="1" smtClean="0">
              <a:solidFill>
                <a:srgbClr val="FF0000"/>
              </a:solidFill>
            </a:rPr>
            <a:t>дослідження</a:t>
          </a:r>
          <a:r>
            <a:rPr lang="ru-RU" sz="1100" b="1" u="sng" kern="1200" dirty="0" smtClean="0">
              <a:solidFill>
                <a:srgbClr val="FF0000"/>
              </a:solidFill>
            </a:rPr>
            <a:t> (</a:t>
          </a:r>
          <a:r>
            <a:rPr lang="ru-RU" sz="1100" b="1" u="sng" kern="1200" dirty="0" err="1" smtClean="0">
              <a:solidFill>
                <a:srgbClr val="FF0000"/>
              </a:solidFill>
            </a:rPr>
            <a:t>упродовж</a:t>
          </a:r>
          <a:r>
            <a:rPr lang="ru-RU" sz="1100" b="1" u="sng" kern="1200" dirty="0" smtClean="0">
              <a:solidFill>
                <a:srgbClr val="FF0000"/>
              </a:solidFill>
            </a:rPr>
            <a:t> року) та </a:t>
          </a:r>
          <a:r>
            <a:rPr lang="ru-RU" sz="1100" b="1" u="sng" kern="1200" dirty="0" err="1" smtClean="0">
              <a:solidFill>
                <a:srgbClr val="FF0000"/>
              </a:solidFill>
            </a:rPr>
            <a:t>виконує</a:t>
          </a:r>
          <a:r>
            <a:rPr lang="ru-RU" sz="1100" b="1" u="sng" kern="1200" dirty="0" smtClean="0">
              <a:solidFill>
                <a:srgbClr val="FF0000"/>
              </a:solidFill>
            </a:rPr>
            <a:t> </a:t>
          </a:r>
          <a:r>
            <a:rPr lang="ru-RU" sz="1100" b="1" u="sng" kern="1200" dirty="0" err="1" smtClean="0">
              <a:solidFill>
                <a:srgbClr val="FF0000"/>
              </a:solidFill>
            </a:rPr>
            <a:t>його</a:t>
          </a:r>
          <a:r>
            <a:rPr lang="ru-RU" sz="1100" b="1" u="sng" kern="1200" dirty="0" smtClean="0">
              <a:solidFill>
                <a:srgbClr val="FF0000"/>
              </a:solidFill>
            </a:rPr>
            <a:t> </a:t>
          </a:r>
          <a:r>
            <a:rPr lang="ru-RU" sz="1100" b="1" u="sng" kern="1200" dirty="0" err="1" smtClean="0">
              <a:solidFill>
                <a:srgbClr val="FF0000"/>
              </a:solidFill>
            </a:rPr>
            <a:t>індивідуально</a:t>
          </a:r>
          <a:r>
            <a:rPr lang="ru-RU" sz="1100" b="1" u="sng" kern="1200" dirty="0" smtClean="0">
              <a:solidFill>
                <a:srgbClr val="FF0000"/>
              </a:solidFill>
            </a:rPr>
            <a:t> </a:t>
          </a:r>
          <a:r>
            <a:rPr lang="ru-RU" sz="1100" b="1" u="sng" kern="1200" dirty="0" err="1" smtClean="0">
              <a:solidFill>
                <a:srgbClr val="FF0000"/>
              </a:solidFill>
            </a:rPr>
            <a:t>або</a:t>
          </a:r>
          <a:r>
            <a:rPr lang="ru-RU" sz="1100" b="1" u="sng" kern="1200" dirty="0" smtClean="0">
              <a:solidFill>
                <a:srgbClr val="FF0000"/>
              </a:solidFill>
            </a:rPr>
            <a:t> в </a:t>
          </a:r>
          <a:r>
            <a:rPr lang="ru-RU" sz="1100" b="1" u="sng" kern="1200" dirty="0" err="1" smtClean="0">
              <a:solidFill>
                <a:srgbClr val="FF0000"/>
              </a:solidFill>
            </a:rPr>
            <a:t>групі</a:t>
          </a:r>
          <a:r>
            <a:rPr lang="ru-RU" sz="1100" b="1" u="sng" kern="1200" dirty="0" smtClean="0">
              <a:solidFill>
                <a:srgbClr val="FFFF00"/>
              </a:solidFill>
            </a:rPr>
            <a:t>.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Учитель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оцінює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таку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роботу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під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час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її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захисту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чи</a:t>
          </a:r>
          <a:r>
            <a:rPr lang="ru-RU" sz="11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kern="1200" dirty="0" err="1" smtClean="0">
              <a:solidFill>
                <a:schemeClr val="accent5">
                  <a:lumMod val="50000"/>
                </a:schemeClr>
              </a:solidFill>
            </a:rPr>
            <a:t>презентації</a:t>
          </a:r>
          <a:r>
            <a:rPr lang="ru-RU" sz="1100" kern="1200" dirty="0" smtClean="0"/>
            <a:t>.</a:t>
          </a:r>
        </a:p>
        <a:p>
          <a:pPr lvl="0" algn="l">
            <a:spcBef>
              <a:spcPct val="0"/>
            </a:spcBef>
          </a:pPr>
          <a:endParaRPr lang="ru-RU" sz="1100" kern="1200" dirty="0"/>
        </a:p>
      </dsp:txBody>
      <dsp:txXfrm>
        <a:off x="953371" y="2552759"/>
        <a:ext cx="7663116" cy="729305"/>
      </dsp:txXfrm>
    </dsp:sp>
    <dsp:sp modelId="{0EC524C4-E938-479D-9364-8285DEE0359F}">
      <dsp:nvSpPr>
        <dsp:cNvPr id="0" name=""/>
        <dsp:cNvSpPr/>
      </dsp:nvSpPr>
      <dsp:spPr>
        <a:xfrm>
          <a:off x="497555" y="2461596"/>
          <a:ext cx="911631" cy="91163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A1875-35C2-48FC-BF5F-5FB6C38C595B}">
      <dsp:nvSpPr>
        <dsp:cNvPr id="0" name=""/>
        <dsp:cNvSpPr/>
      </dsp:nvSpPr>
      <dsp:spPr>
        <a:xfrm>
          <a:off x="535243" y="3646907"/>
          <a:ext cx="8081244" cy="729305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27940" rIns="27940" bIns="279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err="1" smtClean="0">
              <a:solidFill>
                <a:schemeClr val="accent5">
                  <a:lumMod val="50000"/>
                </a:schemeClr>
              </a:solidFill>
            </a:rPr>
            <a:t>Підсумкова</a:t>
          </a: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b="1" u="sng" kern="1200" dirty="0" smtClean="0">
              <a:solidFill>
                <a:srgbClr val="FF0000"/>
              </a:solidFill>
            </a:rPr>
            <a:t>(</a:t>
          </a:r>
          <a:r>
            <a:rPr lang="ru-RU" sz="1100" b="1" u="sng" kern="1200" dirty="0" err="1" smtClean="0">
              <a:solidFill>
                <a:srgbClr val="FF0000"/>
              </a:solidFill>
            </a:rPr>
            <a:t>контрольна</a:t>
          </a:r>
          <a:r>
            <a:rPr lang="ru-RU" sz="1100" b="1" u="sng" kern="1200" dirty="0" smtClean="0">
              <a:solidFill>
                <a:srgbClr val="FF0000"/>
              </a:solidFill>
            </a:rPr>
            <a:t>) робота, одна на </a:t>
          </a:r>
          <a:r>
            <a:rPr lang="ru-RU" sz="1100" b="1" u="sng" kern="1200" dirty="0" err="1" smtClean="0">
              <a:solidFill>
                <a:srgbClr val="FF0000"/>
              </a:solidFill>
            </a:rPr>
            <a:t>рік</a:t>
          </a:r>
          <a:r>
            <a:rPr lang="ru-RU" sz="1100" b="1" u="sng" kern="1200" dirty="0" smtClean="0">
              <a:solidFill>
                <a:srgbClr val="FF0000"/>
              </a:solidFill>
            </a:rPr>
            <a:t> </a:t>
          </a:r>
          <a:r>
            <a:rPr lang="ru-RU" sz="1100" b="1" kern="1200" dirty="0" err="1" smtClean="0">
              <a:solidFill>
                <a:schemeClr val="accent5">
                  <a:lumMod val="50000"/>
                </a:schemeClr>
              </a:solidFill>
            </a:rPr>
            <a:t>готується</a:t>
          </a: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b="1" kern="1200" dirty="0" err="1" smtClean="0">
              <a:solidFill>
                <a:schemeClr val="accent5">
                  <a:lumMod val="50000"/>
                </a:schemeClr>
              </a:solidFill>
            </a:rPr>
            <a:t>вчителем</a:t>
          </a: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</a:rPr>
            <a:t> (рекомендовано </a:t>
          </a:r>
          <a:r>
            <a:rPr lang="ru-RU" sz="1100" b="1" kern="1200" dirty="0" err="1" smtClean="0">
              <a:solidFill>
                <a:schemeClr val="accent5">
                  <a:lumMod val="50000"/>
                </a:schemeClr>
              </a:solidFill>
            </a:rPr>
            <a:t>тестовий</a:t>
          </a: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</a:rPr>
            <a:t> формат з </a:t>
          </a:r>
          <a:r>
            <a:rPr lang="ru-RU" sz="1100" b="1" kern="1200" dirty="0" err="1" smtClean="0">
              <a:solidFill>
                <a:schemeClr val="accent5">
                  <a:lumMod val="50000"/>
                </a:schemeClr>
              </a:solidFill>
            </a:rPr>
            <a:t>картографічним</a:t>
          </a: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b="1" kern="1200" dirty="0" err="1" smtClean="0">
              <a:solidFill>
                <a:schemeClr val="accent5">
                  <a:lumMod val="50000"/>
                </a:schemeClr>
              </a:solidFill>
            </a:rPr>
            <a:t>завданням</a:t>
          </a: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</a:rPr>
            <a:t>), </a:t>
          </a:r>
          <a:r>
            <a:rPr lang="ru-RU" sz="1100" b="1" kern="1200" dirty="0" err="1" smtClean="0">
              <a:solidFill>
                <a:schemeClr val="accent5">
                  <a:lumMod val="50000"/>
                </a:schemeClr>
              </a:solidFill>
            </a:rPr>
            <a:t>виконується</a:t>
          </a: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100" b="1" kern="1200" dirty="0" err="1" smtClean="0">
              <a:solidFill>
                <a:schemeClr val="accent5">
                  <a:lumMod val="50000"/>
                </a:schemeClr>
              </a:solidFill>
            </a:rPr>
            <a:t>письмово</a:t>
          </a: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</a:rPr>
            <a:t> і є </a:t>
          </a:r>
          <a:r>
            <a:rPr lang="ru-RU" sz="1100" b="1" kern="1200" dirty="0" err="1" smtClean="0">
              <a:solidFill>
                <a:schemeClr val="accent5">
                  <a:lumMod val="50000"/>
                </a:schemeClr>
              </a:solidFill>
            </a:rPr>
            <a:t>обов’язковою</a:t>
          </a: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</a:rPr>
            <a:t>.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35243" y="3646907"/>
        <a:ext cx="8081244" cy="729305"/>
      </dsp:txXfrm>
    </dsp:sp>
    <dsp:sp modelId="{6CD18E45-E264-4007-8829-6FBBA47EEADB}">
      <dsp:nvSpPr>
        <dsp:cNvPr id="0" name=""/>
        <dsp:cNvSpPr/>
      </dsp:nvSpPr>
      <dsp:spPr>
        <a:xfrm>
          <a:off x="79427" y="3555744"/>
          <a:ext cx="911631" cy="91163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87C3-A4FB-4199-9E76-DB2A24D7270F}">
      <dsp:nvSpPr>
        <dsp:cNvPr id="0" name=""/>
        <dsp:cNvSpPr/>
      </dsp:nvSpPr>
      <dsp:spPr>
        <a:xfrm>
          <a:off x="-5369450" y="-820796"/>
          <a:ext cx="6382268" cy="6382268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51D46-4992-4F2D-A7B6-513EACB47129}">
      <dsp:nvSpPr>
        <dsp:cNvPr id="0" name=""/>
        <dsp:cNvSpPr/>
      </dsp:nvSpPr>
      <dsp:spPr>
        <a:xfrm>
          <a:off x="506636" y="135457"/>
          <a:ext cx="8119387" cy="118731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Розподіл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годин у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програмах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є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орієнтовним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.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Це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дає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право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вчителю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самостійно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обирати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послідовність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розкриття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навчального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матеріалу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в межах одного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навчального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року, але так,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щоб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не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порушувалась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логіка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його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викладу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;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змінювати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орієнтовну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кількість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годин,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передбачених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програмами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для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тем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або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розділів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;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визначати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час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проведення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шкільних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екскурсій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,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використовуючи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для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цього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резервні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години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або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години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навчальної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практики;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добирати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об'єкти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для 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та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включати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в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зміст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освіти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приклади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зі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свого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регіону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.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Резервні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години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можуть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  бути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використані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для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повторення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систематизації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узагальнення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навчального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матеріалу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, контролю та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оцінювання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результатів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навчання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учнів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. 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06636" y="135457"/>
        <a:ext cx="8119387" cy="1187316"/>
      </dsp:txXfrm>
    </dsp:sp>
    <dsp:sp modelId="{8F1707E2-21DC-417F-96EC-8EA46191382E}">
      <dsp:nvSpPr>
        <dsp:cNvPr id="0" name=""/>
        <dsp:cNvSpPr/>
      </dsp:nvSpPr>
      <dsp:spPr>
        <a:xfrm>
          <a:off x="69891" y="273299"/>
          <a:ext cx="911631" cy="91163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B2803-0970-4091-A763-B390CD8097D3}">
      <dsp:nvSpPr>
        <dsp:cNvPr id="0" name=""/>
        <dsp:cNvSpPr/>
      </dsp:nvSpPr>
      <dsp:spPr>
        <a:xfrm>
          <a:off x="943835" y="1458611"/>
          <a:ext cx="7663116" cy="7293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30480" rIns="30480" bIns="30480" numCol="1" spcCol="1270" anchor="ctr" anchorCtr="0">
          <a:noAutofit/>
        </a:bodyPr>
        <a:lstStyle/>
        <a:p>
          <a:pPr lvl="0" algn="l">
            <a:spcBef>
              <a:spcPct val="0"/>
            </a:spcBef>
          </a:pPr>
          <a:r>
            <a:rPr lang="uk-UA" sz="1200" kern="1200" dirty="0" smtClean="0">
              <a:solidFill>
                <a:schemeClr val="accent5">
                  <a:lumMod val="50000"/>
                </a:schemeClr>
              </a:solidFill>
            </a:rPr>
            <a:t>Лабораторна робота, практична робота оцінюються у всіх учнів. Лабораторне дослідження – оцінювання не передбачено.  Дослідницький практикум, міні-проекти, проекти - о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цінювання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на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розсуд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учителя в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залежності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від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форми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оформлення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5">
                  <a:lumMod val="50000"/>
                </a:schemeClr>
              </a:solidFill>
            </a:rPr>
            <a:t>результатів</a:t>
          </a: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.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43835" y="1458611"/>
        <a:ext cx="7663116" cy="729305"/>
      </dsp:txXfrm>
    </dsp:sp>
    <dsp:sp modelId="{76010632-0952-4214-94C2-1BDF8997055C}">
      <dsp:nvSpPr>
        <dsp:cNvPr id="0" name=""/>
        <dsp:cNvSpPr/>
      </dsp:nvSpPr>
      <dsp:spPr>
        <a:xfrm>
          <a:off x="488019" y="1367447"/>
          <a:ext cx="911631" cy="911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6BFA8-9AD5-4CB2-BC68-6D834EE9722F}">
      <dsp:nvSpPr>
        <dsp:cNvPr id="0" name=""/>
        <dsp:cNvSpPr/>
      </dsp:nvSpPr>
      <dsp:spPr>
        <a:xfrm>
          <a:off x="943835" y="2552759"/>
          <a:ext cx="7663116" cy="7293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7030A0"/>
              </a:solidFill>
            </a:rPr>
            <a:t> </a:t>
          </a:r>
          <a:r>
            <a:rPr lang="uk-UA" sz="1200" b="1" kern="1200" dirty="0" smtClean="0">
              <a:solidFill>
                <a:srgbClr val="7030A0"/>
              </a:solidFill>
            </a:rPr>
            <a:t>Тематичне оцінювання – 7-8 (на розсуд вчителя)</a:t>
          </a:r>
          <a:endParaRPr lang="ru-RU" sz="1200" b="1" kern="1200" dirty="0" smtClean="0">
            <a:solidFill>
              <a:srgbClr val="7030A0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kern="1200" dirty="0" smtClean="0">
            <a:solidFill>
              <a:srgbClr val="7030A0"/>
            </a:solidFill>
          </a:endParaRPr>
        </a:p>
      </dsp:txBody>
      <dsp:txXfrm>
        <a:off x="943835" y="2552759"/>
        <a:ext cx="7663116" cy="729305"/>
      </dsp:txXfrm>
    </dsp:sp>
    <dsp:sp modelId="{0EC524C4-E938-479D-9364-8285DEE0359F}">
      <dsp:nvSpPr>
        <dsp:cNvPr id="0" name=""/>
        <dsp:cNvSpPr/>
      </dsp:nvSpPr>
      <dsp:spPr>
        <a:xfrm>
          <a:off x="488019" y="2461596"/>
          <a:ext cx="911631" cy="91163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A1875-35C2-48FC-BF5F-5FB6C38C595B}">
      <dsp:nvSpPr>
        <dsp:cNvPr id="0" name=""/>
        <dsp:cNvSpPr/>
      </dsp:nvSpPr>
      <dsp:spPr>
        <a:xfrm>
          <a:off x="525707" y="3613213"/>
          <a:ext cx="8081244" cy="796693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rgbClr val="FFC000"/>
            </a:solidFill>
          </a:endParaRPr>
        </a:p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err="1" smtClean="0">
              <a:solidFill>
                <a:srgbClr val="FFFF00"/>
              </a:solidFill>
            </a:rPr>
            <a:t>Обов’язкових</a:t>
          </a:r>
          <a:r>
            <a:rPr lang="ru-RU" sz="1200" b="1" kern="1200" dirty="0" smtClean="0">
              <a:solidFill>
                <a:srgbClr val="FFFF00"/>
              </a:solidFill>
            </a:rPr>
            <a:t>  </a:t>
          </a:r>
          <a:r>
            <a:rPr lang="ru-RU" sz="1200" b="1" kern="1200" dirty="0" smtClean="0">
              <a:solidFill>
                <a:srgbClr val="FFFF00"/>
              </a:solidFill>
            </a:rPr>
            <a:t>є </a:t>
          </a:r>
          <a:r>
            <a:rPr lang="ru-RU" sz="1200" b="1" kern="1200" dirty="0" err="1" smtClean="0">
              <a:solidFill>
                <a:srgbClr val="FFFF00"/>
              </a:solidFill>
            </a:rPr>
            <a:t>проведення</a:t>
          </a:r>
          <a:r>
            <a:rPr lang="ru-RU" sz="1200" b="1" kern="1200" dirty="0" smtClean="0">
              <a:solidFill>
                <a:srgbClr val="FFFF00"/>
              </a:solidFill>
            </a:rPr>
            <a:t> не </a:t>
          </a:r>
          <a:r>
            <a:rPr lang="ru-RU" sz="1200" b="1" kern="1200" dirty="0" err="1" smtClean="0">
              <a:solidFill>
                <a:srgbClr val="FFFF00"/>
              </a:solidFill>
            </a:rPr>
            <a:t>менше</a:t>
          </a:r>
          <a:r>
            <a:rPr lang="ru-RU" sz="1200" b="1" kern="1200" dirty="0" smtClean="0">
              <a:solidFill>
                <a:srgbClr val="FFFF00"/>
              </a:solidFill>
            </a:rPr>
            <a:t> </a:t>
          </a:r>
          <a:r>
            <a:rPr lang="ru-RU" sz="1200" b="1" kern="1200" dirty="0" err="1" smtClean="0">
              <a:solidFill>
                <a:srgbClr val="FFFF00"/>
              </a:solidFill>
            </a:rPr>
            <a:t>однієї</a:t>
          </a:r>
          <a:r>
            <a:rPr lang="ru-RU" sz="1200" b="1" kern="1200" dirty="0" smtClean="0">
              <a:solidFill>
                <a:srgbClr val="FFFF00"/>
              </a:solidFill>
            </a:rPr>
            <a:t> </a:t>
          </a:r>
          <a:r>
            <a:rPr lang="ru-RU" sz="1200" b="1" kern="1200" dirty="0" err="1" smtClean="0">
              <a:solidFill>
                <a:srgbClr val="FFFF00"/>
              </a:solidFill>
            </a:rPr>
            <a:t>контрольних</a:t>
          </a:r>
          <a:r>
            <a:rPr lang="ru-RU" sz="1200" b="1" kern="1200" dirty="0" smtClean="0">
              <a:solidFill>
                <a:srgbClr val="FFFF00"/>
              </a:solidFill>
            </a:rPr>
            <a:t> </a:t>
          </a:r>
          <a:r>
            <a:rPr lang="ru-RU" sz="1200" b="1" kern="1200" dirty="0" err="1" smtClean="0">
              <a:solidFill>
                <a:srgbClr val="FFFF00"/>
              </a:solidFill>
            </a:rPr>
            <a:t>робіт</a:t>
          </a:r>
          <a:r>
            <a:rPr lang="ru-RU" sz="1200" b="1" kern="1200" dirty="0" smtClean="0">
              <a:solidFill>
                <a:srgbClr val="FFFF00"/>
              </a:solidFill>
            </a:rPr>
            <a:t> не </a:t>
          </a:r>
          <a:r>
            <a:rPr lang="ru-RU" sz="1200" b="1" kern="1200" dirty="0" err="1" smtClean="0">
              <a:solidFill>
                <a:srgbClr val="FFFF00"/>
              </a:solidFill>
            </a:rPr>
            <a:t>має</a:t>
          </a:r>
          <a:r>
            <a:rPr lang="ru-RU" sz="1200" b="1" kern="1200" dirty="0" smtClean="0">
              <a:solidFill>
                <a:srgbClr val="FFFF00"/>
              </a:solidFill>
            </a:rPr>
            <a:t>.</a:t>
          </a:r>
          <a:endParaRPr lang="ru-RU" sz="1200" b="1" kern="1200" dirty="0" smtClean="0">
            <a:solidFill>
              <a:srgbClr val="FFFF00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C000"/>
            </a:solidFill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25707" y="3613213"/>
        <a:ext cx="8081244" cy="796693"/>
      </dsp:txXfrm>
    </dsp:sp>
    <dsp:sp modelId="{6CD18E45-E264-4007-8829-6FBBA47EEADB}">
      <dsp:nvSpPr>
        <dsp:cNvPr id="0" name=""/>
        <dsp:cNvSpPr/>
      </dsp:nvSpPr>
      <dsp:spPr>
        <a:xfrm>
          <a:off x="69891" y="3555744"/>
          <a:ext cx="911631" cy="91163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87C3-A4FB-4199-9E76-DB2A24D7270F}">
      <dsp:nvSpPr>
        <dsp:cNvPr id="0" name=""/>
        <dsp:cNvSpPr/>
      </dsp:nvSpPr>
      <dsp:spPr>
        <a:xfrm>
          <a:off x="-5369450" y="-820796"/>
          <a:ext cx="6382268" cy="6382268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51D46-4992-4F2D-A7B6-513EACB47129}">
      <dsp:nvSpPr>
        <dsp:cNvPr id="0" name=""/>
        <dsp:cNvSpPr/>
      </dsp:nvSpPr>
      <dsp:spPr>
        <a:xfrm>
          <a:off x="506636" y="135457"/>
          <a:ext cx="8119387" cy="118731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Освітні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програми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з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хімії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не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містять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фіксованого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розподілу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годин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між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розділами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і темами.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Вчитель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може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самостійно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вносити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зміни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до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розподілу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годин,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відведених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програмою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на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окремих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тем  і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визначати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послідовність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розкриття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навчального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матеріалу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в межах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окремої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теми,  але так,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щоб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не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порушувалась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логіка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його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викладу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.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Вчитель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також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може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обґрунтовано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змінювати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порядок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тем і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окремих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питань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у межах одного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класу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.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Перенесення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вивчення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тем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із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одного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класу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 до 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іншого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 не </a:t>
          </a:r>
          <a:r>
            <a:rPr lang="ru-RU" sz="1200" b="0" kern="1200" dirty="0" err="1" smtClean="0">
              <a:solidFill>
                <a:schemeClr val="accent5">
                  <a:lumMod val="50000"/>
                </a:schemeClr>
              </a:solidFill>
            </a:rPr>
            <a:t>дозволяється</a:t>
          </a:r>
          <a:r>
            <a:rPr lang="ru-RU" sz="1200" b="0" kern="1200" dirty="0" smtClean="0">
              <a:solidFill>
                <a:schemeClr val="accent5">
                  <a:lumMod val="50000"/>
                </a:schemeClr>
              </a:solidFill>
            </a:rPr>
            <a:t>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06636" y="135457"/>
        <a:ext cx="8119387" cy="1187316"/>
      </dsp:txXfrm>
    </dsp:sp>
    <dsp:sp modelId="{8F1707E2-21DC-417F-96EC-8EA46191382E}">
      <dsp:nvSpPr>
        <dsp:cNvPr id="0" name=""/>
        <dsp:cNvSpPr/>
      </dsp:nvSpPr>
      <dsp:spPr>
        <a:xfrm>
          <a:off x="69891" y="273299"/>
          <a:ext cx="911631" cy="91163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B2803-0970-4091-A763-B390CD8097D3}">
      <dsp:nvSpPr>
        <dsp:cNvPr id="0" name=""/>
        <dsp:cNvSpPr/>
      </dsp:nvSpPr>
      <dsp:spPr>
        <a:xfrm>
          <a:off x="997094" y="1402677"/>
          <a:ext cx="7663116" cy="13383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Проекти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розробляються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учнями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індивідуально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або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в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групах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.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Тривалість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проекту –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різна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: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від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уроку (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міні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-проект),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кількох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днів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короткотерміновий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проект) до року (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довготерміновий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).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Упродовж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року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учень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обов’язково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виконує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один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навчальний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проект (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індивідуальний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або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груповий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).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Окрім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цього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учні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можуть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брати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участь і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виконувати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за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бажанням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кілька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проектів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. 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Презентація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й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обговорення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захист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)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проектів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відбувається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на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спеціально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відведеному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уроці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або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під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час уроку з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певної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теми. Робота кожного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виконавця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проекту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оцінюється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за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його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внеском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індивідуально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за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критеріями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, з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якими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учнів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ознайомлюють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</a:rPr>
            <a:t>заздалегідь</a:t>
          </a: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97094" y="1402677"/>
        <a:ext cx="7663116" cy="1338326"/>
      </dsp:txXfrm>
    </dsp:sp>
    <dsp:sp modelId="{76010632-0952-4214-94C2-1BDF8997055C}">
      <dsp:nvSpPr>
        <dsp:cNvPr id="0" name=""/>
        <dsp:cNvSpPr/>
      </dsp:nvSpPr>
      <dsp:spPr>
        <a:xfrm>
          <a:off x="488019" y="1660410"/>
          <a:ext cx="911631" cy="911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6BFA8-9AD5-4CB2-BC68-6D834EE9722F}">
      <dsp:nvSpPr>
        <dsp:cNvPr id="0" name=""/>
        <dsp:cNvSpPr/>
      </dsp:nvSpPr>
      <dsp:spPr>
        <a:xfrm>
          <a:off x="943835" y="2836845"/>
          <a:ext cx="7663116" cy="7293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7030A0"/>
              </a:solidFill>
            </a:rPr>
            <a:t>Виконання</a:t>
          </a:r>
          <a:r>
            <a:rPr lang="ru-RU" sz="1200" b="1" kern="1200" dirty="0" smtClean="0">
              <a:solidFill>
                <a:srgbClr val="7030A0"/>
              </a:solidFill>
            </a:rPr>
            <a:t>  </a:t>
          </a:r>
          <a:r>
            <a:rPr lang="ru-RU" sz="1200" b="1" kern="1200" dirty="0" err="1" smtClean="0">
              <a:solidFill>
                <a:srgbClr val="7030A0"/>
              </a:solidFill>
            </a:rPr>
            <a:t>практичних</a:t>
          </a:r>
          <a:r>
            <a:rPr lang="ru-RU" sz="1200" b="1" kern="1200" dirty="0" smtClean="0">
              <a:solidFill>
                <a:srgbClr val="7030A0"/>
              </a:solidFill>
            </a:rPr>
            <a:t>  </a:t>
          </a:r>
          <a:r>
            <a:rPr lang="ru-RU" sz="1200" b="1" kern="1200" dirty="0" err="1" smtClean="0">
              <a:solidFill>
                <a:srgbClr val="7030A0"/>
              </a:solidFill>
            </a:rPr>
            <a:t>робіт</a:t>
          </a:r>
          <a:r>
            <a:rPr lang="ru-RU" sz="1200" b="1" kern="1200" dirty="0" smtClean="0">
              <a:solidFill>
                <a:srgbClr val="7030A0"/>
              </a:solidFill>
            </a:rPr>
            <a:t>  </a:t>
          </a:r>
          <a:r>
            <a:rPr lang="ru-RU" sz="1200" b="1" kern="1200" dirty="0" err="1" smtClean="0">
              <a:solidFill>
                <a:srgbClr val="7030A0"/>
              </a:solidFill>
            </a:rPr>
            <a:t>оцінюються</a:t>
          </a:r>
          <a:r>
            <a:rPr lang="ru-RU" sz="1200" b="1" kern="1200" dirty="0" smtClean="0">
              <a:solidFill>
                <a:srgbClr val="7030A0"/>
              </a:solidFill>
            </a:rPr>
            <a:t>  </a:t>
          </a:r>
          <a:r>
            <a:rPr lang="ru-RU" sz="1200" b="1" kern="1200" dirty="0" err="1" smtClean="0">
              <a:solidFill>
                <a:srgbClr val="7030A0"/>
              </a:solidFill>
            </a:rPr>
            <a:t>обов’язково</a:t>
          </a:r>
          <a:r>
            <a:rPr lang="ru-RU" sz="1200" b="1" kern="1200" dirty="0" smtClean="0">
              <a:solidFill>
                <a:srgbClr val="7030A0"/>
              </a:solidFill>
            </a:rPr>
            <a:t>  у  </a:t>
          </a:r>
          <a:r>
            <a:rPr lang="ru-RU" sz="1200" b="1" kern="1200" dirty="0" err="1" smtClean="0">
              <a:solidFill>
                <a:srgbClr val="7030A0"/>
              </a:solidFill>
            </a:rPr>
            <a:t>всіх</a:t>
          </a:r>
          <a:r>
            <a:rPr lang="ru-RU" sz="1200" b="1" kern="1200" dirty="0" smtClean="0">
              <a:solidFill>
                <a:srgbClr val="7030A0"/>
              </a:solidFill>
            </a:rPr>
            <a:t>  </a:t>
          </a:r>
          <a:r>
            <a:rPr lang="ru-RU" sz="1200" b="1" kern="1200" dirty="0" err="1" smtClean="0">
              <a:solidFill>
                <a:srgbClr val="7030A0"/>
              </a:solidFill>
            </a:rPr>
            <a:t>учнів</a:t>
          </a:r>
          <a:r>
            <a:rPr lang="ru-RU" sz="1200" b="1" kern="1200" dirty="0" smtClean="0">
              <a:solidFill>
                <a:srgbClr val="7030A0"/>
              </a:solidFill>
            </a:rPr>
            <a:t>, </a:t>
          </a:r>
          <a:r>
            <a:rPr lang="ru-RU" sz="1200" b="1" kern="1200" dirty="0" err="1" smtClean="0">
              <a:solidFill>
                <a:srgbClr val="7030A0"/>
              </a:solidFill>
            </a:rPr>
            <a:t>відпрацювання</a:t>
          </a:r>
          <a:r>
            <a:rPr lang="ru-RU" sz="1200" b="1" kern="1200" dirty="0" smtClean="0">
              <a:solidFill>
                <a:srgbClr val="7030A0"/>
              </a:solidFill>
            </a:rPr>
            <a:t>  </a:t>
          </a:r>
          <a:r>
            <a:rPr lang="ru-RU" sz="1200" b="1" kern="1200" dirty="0" err="1" smtClean="0">
              <a:solidFill>
                <a:srgbClr val="7030A0"/>
              </a:solidFill>
            </a:rPr>
            <a:t>пропущених</a:t>
          </a:r>
          <a:r>
            <a:rPr lang="ru-RU" sz="1200" b="1" kern="1200" dirty="0" smtClean="0">
              <a:solidFill>
                <a:srgbClr val="7030A0"/>
              </a:solidFill>
            </a:rPr>
            <a:t>  </a:t>
          </a:r>
          <a:r>
            <a:rPr lang="ru-RU" sz="1200" b="1" kern="1200" dirty="0" err="1" smtClean="0">
              <a:solidFill>
                <a:srgbClr val="7030A0"/>
              </a:solidFill>
            </a:rPr>
            <a:t>учнем</a:t>
          </a:r>
          <a:r>
            <a:rPr lang="ru-RU" sz="1200" b="1" kern="1200" dirty="0" smtClean="0">
              <a:solidFill>
                <a:srgbClr val="7030A0"/>
              </a:solidFill>
            </a:rPr>
            <a:t>  </a:t>
          </a:r>
          <a:r>
            <a:rPr lang="ru-RU" sz="1200" b="1" kern="1200" dirty="0" err="1" smtClean="0">
              <a:solidFill>
                <a:srgbClr val="7030A0"/>
              </a:solidFill>
            </a:rPr>
            <a:t>практичних</a:t>
          </a:r>
          <a:r>
            <a:rPr lang="ru-RU" sz="1200" b="1" kern="1200" dirty="0" smtClean="0">
              <a:solidFill>
                <a:srgbClr val="7030A0"/>
              </a:solidFill>
            </a:rPr>
            <a:t>  </a:t>
          </a:r>
          <a:r>
            <a:rPr lang="ru-RU" sz="1200" b="1" kern="1200" dirty="0" err="1" smtClean="0">
              <a:solidFill>
                <a:srgbClr val="7030A0"/>
              </a:solidFill>
            </a:rPr>
            <a:t>робіт</a:t>
          </a:r>
          <a:r>
            <a:rPr lang="ru-RU" sz="1200" b="1" kern="1200" dirty="0" smtClean="0">
              <a:solidFill>
                <a:srgbClr val="7030A0"/>
              </a:solidFill>
            </a:rPr>
            <a:t>  є  </a:t>
          </a:r>
          <a:r>
            <a:rPr lang="ru-RU" sz="1200" b="1" kern="1200" dirty="0" err="1" smtClean="0">
              <a:solidFill>
                <a:srgbClr val="7030A0"/>
              </a:solidFill>
            </a:rPr>
            <a:t>недоцільним</a:t>
          </a:r>
          <a:r>
            <a:rPr lang="ru-RU" sz="1200" b="1" kern="1200" dirty="0" smtClean="0">
              <a:solidFill>
                <a:srgbClr val="7030A0"/>
              </a:solidFill>
            </a:rPr>
            <a:t>  (лист МОН  «1/9-580  </a:t>
          </a:r>
          <a:r>
            <a:rPr lang="ru-RU" sz="1200" b="1" kern="1200" dirty="0" err="1" smtClean="0">
              <a:solidFill>
                <a:srgbClr val="7030A0"/>
              </a:solidFill>
            </a:rPr>
            <a:t>від</a:t>
          </a:r>
          <a:r>
            <a:rPr lang="ru-RU" sz="1200" b="1" kern="1200" dirty="0" smtClean="0">
              <a:solidFill>
                <a:srgbClr val="7030A0"/>
              </a:solidFill>
            </a:rPr>
            <a:t>  21.08.2010  р).  </a:t>
          </a:r>
          <a:r>
            <a:rPr lang="ru-RU" sz="1200" b="1" kern="1200" dirty="0" err="1" smtClean="0">
              <a:solidFill>
                <a:srgbClr val="7030A0"/>
              </a:solidFill>
            </a:rPr>
            <a:t>Виконання</a:t>
          </a:r>
          <a:r>
            <a:rPr lang="ru-RU" sz="1200" b="1" kern="1200" dirty="0" smtClean="0">
              <a:solidFill>
                <a:srgbClr val="7030A0"/>
              </a:solidFill>
            </a:rPr>
            <a:t>  </a:t>
          </a:r>
          <a:r>
            <a:rPr lang="ru-RU" sz="1200" b="1" kern="1200" dirty="0" err="1" smtClean="0">
              <a:solidFill>
                <a:srgbClr val="7030A0"/>
              </a:solidFill>
            </a:rPr>
            <a:t>лабораторних</a:t>
          </a:r>
          <a:r>
            <a:rPr lang="ru-RU" sz="1200" b="1" kern="1200" dirty="0" smtClean="0">
              <a:solidFill>
                <a:srgbClr val="7030A0"/>
              </a:solidFill>
            </a:rPr>
            <a:t>    </a:t>
          </a:r>
          <a:r>
            <a:rPr lang="ru-RU" sz="1200" b="1" kern="1200" dirty="0" err="1" smtClean="0">
              <a:solidFill>
                <a:srgbClr val="7030A0"/>
              </a:solidFill>
            </a:rPr>
            <a:t>дослідів</a:t>
          </a:r>
          <a:r>
            <a:rPr lang="ru-RU" sz="1200" b="1" kern="1200" dirty="0" smtClean="0">
              <a:solidFill>
                <a:srgbClr val="7030A0"/>
              </a:solidFill>
            </a:rPr>
            <a:t>, </a:t>
          </a:r>
          <a:r>
            <a:rPr lang="ru-RU" sz="1200" b="1" kern="1200" dirty="0" err="1" smtClean="0">
              <a:solidFill>
                <a:srgbClr val="7030A0"/>
              </a:solidFill>
            </a:rPr>
            <a:t>домашній</a:t>
          </a:r>
          <a:r>
            <a:rPr lang="ru-RU" sz="1200" b="1" kern="1200" dirty="0" smtClean="0">
              <a:solidFill>
                <a:srgbClr val="7030A0"/>
              </a:solidFill>
            </a:rPr>
            <a:t> </a:t>
          </a:r>
          <a:r>
            <a:rPr lang="ru-RU" sz="1200" b="1" kern="1200" dirty="0" err="1" smtClean="0">
              <a:solidFill>
                <a:srgbClr val="7030A0"/>
              </a:solidFill>
            </a:rPr>
            <a:t>експеримент</a:t>
          </a:r>
          <a:r>
            <a:rPr lang="ru-RU" sz="1200" b="1" kern="1200" dirty="0" smtClean="0">
              <a:solidFill>
                <a:srgbClr val="7030A0"/>
              </a:solidFill>
            </a:rPr>
            <a:t> </a:t>
          </a:r>
          <a:r>
            <a:rPr lang="ru-RU" sz="1200" b="1" kern="1200" dirty="0" err="1" smtClean="0">
              <a:solidFill>
                <a:srgbClr val="7030A0"/>
              </a:solidFill>
            </a:rPr>
            <a:t>оцінюються</a:t>
          </a:r>
          <a:r>
            <a:rPr lang="ru-RU" sz="1200" b="1" kern="1200" dirty="0" smtClean="0">
              <a:solidFill>
                <a:srgbClr val="7030A0"/>
              </a:solidFill>
            </a:rPr>
            <a:t> </a:t>
          </a:r>
          <a:r>
            <a:rPr lang="ru-RU" sz="1200" b="1" kern="1200" dirty="0" err="1" smtClean="0">
              <a:solidFill>
                <a:srgbClr val="7030A0"/>
              </a:solidFill>
            </a:rPr>
            <a:t>вибірково</a:t>
          </a:r>
          <a:r>
            <a:rPr lang="ru-RU" sz="1200" b="1" kern="1200" dirty="0" smtClean="0">
              <a:solidFill>
                <a:srgbClr val="7030A0"/>
              </a:solidFill>
            </a:rPr>
            <a:t> на </a:t>
          </a:r>
          <a:r>
            <a:rPr lang="ru-RU" sz="1200" b="1" kern="1200" dirty="0" err="1" smtClean="0">
              <a:solidFill>
                <a:srgbClr val="7030A0"/>
              </a:solidFill>
            </a:rPr>
            <a:t>розсуд</a:t>
          </a:r>
          <a:r>
            <a:rPr lang="ru-RU" sz="1200" b="1" kern="1200" dirty="0" smtClean="0">
              <a:solidFill>
                <a:srgbClr val="7030A0"/>
              </a:solidFill>
            </a:rPr>
            <a:t> учителя. </a:t>
          </a:r>
          <a:endParaRPr lang="ru-RU" sz="1200" b="0" kern="1200" dirty="0" smtClean="0">
            <a:solidFill>
              <a:srgbClr val="7030A0"/>
            </a:solidFill>
          </a:endParaRPr>
        </a:p>
      </dsp:txBody>
      <dsp:txXfrm>
        <a:off x="943835" y="2836845"/>
        <a:ext cx="7663116" cy="729305"/>
      </dsp:txXfrm>
    </dsp:sp>
    <dsp:sp modelId="{0EC524C4-E938-479D-9364-8285DEE0359F}">
      <dsp:nvSpPr>
        <dsp:cNvPr id="0" name=""/>
        <dsp:cNvSpPr/>
      </dsp:nvSpPr>
      <dsp:spPr>
        <a:xfrm>
          <a:off x="434752" y="2754558"/>
          <a:ext cx="911631" cy="91163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A1875-35C2-48FC-BF5F-5FB6C38C595B}">
      <dsp:nvSpPr>
        <dsp:cNvPr id="0" name=""/>
        <dsp:cNvSpPr/>
      </dsp:nvSpPr>
      <dsp:spPr>
        <a:xfrm>
          <a:off x="516818" y="3764135"/>
          <a:ext cx="8081244" cy="796693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886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rgbClr val="FFC000"/>
            </a:solidFill>
          </a:endParaRPr>
        </a:p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err="1" smtClean="0">
              <a:solidFill>
                <a:srgbClr val="FFFF00"/>
              </a:solidFill>
            </a:rPr>
            <a:t>Контрольна</a:t>
          </a:r>
          <a:r>
            <a:rPr lang="ru-RU" sz="1200" b="1" kern="1200" dirty="0" smtClean="0">
              <a:solidFill>
                <a:srgbClr val="FFFF00"/>
              </a:solidFill>
            </a:rPr>
            <a:t>  робота  проводиться  один  раз  в  семестр,    </a:t>
          </a:r>
          <a:r>
            <a:rPr lang="ru-RU" sz="1200" b="1" kern="1200" dirty="0" err="1" smtClean="0">
              <a:solidFill>
                <a:srgbClr val="FFFF00"/>
              </a:solidFill>
            </a:rPr>
            <a:t>дві</a:t>
          </a:r>
          <a:r>
            <a:rPr lang="ru-RU" sz="1200" b="1" kern="1200" dirty="0" smtClean="0">
              <a:solidFill>
                <a:srgbClr val="FFFF00"/>
              </a:solidFill>
            </a:rPr>
            <a:t>  –  за  </a:t>
          </a:r>
          <a:r>
            <a:rPr lang="ru-RU" sz="1200" b="1" kern="1200" dirty="0" err="1" smtClean="0">
              <a:solidFill>
                <a:srgbClr val="FFFF00"/>
              </a:solidFill>
            </a:rPr>
            <a:t>рік</a:t>
          </a:r>
          <a:r>
            <a:rPr lang="ru-RU" sz="1200" b="1" kern="1200" dirty="0" smtClean="0">
              <a:solidFill>
                <a:srgbClr val="FFFF00"/>
              </a:solidFill>
            </a:rPr>
            <a:t>,  </a:t>
          </a:r>
          <a:r>
            <a:rPr lang="ru-RU" sz="1200" b="1" kern="1200" dirty="0" err="1" smtClean="0">
              <a:solidFill>
                <a:srgbClr val="FFFF00"/>
              </a:solidFill>
            </a:rPr>
            <a:t>відпрацювання</a:t>
          </a:r>
          <a:r>
            <a:rPr lang="ru-RU" sz="1200" b="1" kern="1200" dirty="0" smtClean="0">
              <a:solidFill>
                <a:srgbClr val="FFFF00"/>
              </a:solidFill>
            </a:rPr>
            <a:t>  </a:t>
          </a:r>
          <a:r>
            <a:rPr lang="ru-RU" sz="1200" b="1" kern="1200" dirty="0" err="1" smtClean="0">
              <a:solidFill>
                <a:srgbClr val="FFFF00"/>
              </a:solidFill>
            </a:rPr>
            <a:t>пропущених</a:t>
          </a:r>
          <a:r>
            <a:rPr lang="ru-RU" sz="1200" b="1" kern="1200" dirty="0" smtClean="0">
              <a:solidFill>
                <a:srgbClr val="FFFF00"/>
              </a:solidFill>
            </a:rPr>
            <a:t>  </a:t>
          </a:r>
          <a:r>
            <a:rPr lang="ru-RU" sz="1200" b="1" kern="1200" dirty="0" err="1" smtClean="0">
              <a:solidFill>
                <a:srgbClr val="FFFF00"/>
              </a:solidFill>
            </a:rPr>
            <a:t>учнем</a:t>
          </a:r>
          <a:r>
            <a:rPr lang="ru-RU" sz="1200" b="1" kern="1200" dirty="0" smtClean="0">
              <a:solidFill>
                <a:srgbClr val="FFFF00"/>
              </a:solidFill>
            </a:rPr>
            <a:t>  </a:t>
          </a:r>
          <a:r>
            <a:rPr lang="ru-RU" sz="1200" b="1" kern="1200" dirty="0" err="1" smtClean="0">
              <a:solidFill>
                <a:srgbClr val="FFFF00"/>
              </a:solidFill>
            </a:rPr>
            <a:t>контрольних</a:t>
          </a:r>
          <a:r>
            <a:rPr lang="ru-RU" sz="1200" b="1" kern="1200" dirty="0" smtClean="0">
              <a:solidFill>
                <a:srgbClr val="FFFF00"/>
              </a:solidFill>
            </a:rPr>
            <a:t>  </a:t>
          </a:r>
          <a:r>
            <a:rPr lang="ru-RU" sz="1200" b="1" kern="1200" dirty="0" err="1" smtClean="0">
              <a:solidFill>
                <a:srgbClr val="FFFF00"/>
              </a:solidFill>
            </a:rPr>
            <a:t>робіт</a:t>
          </a:r>
          <a:r>
            <a:rPr lang="ru-RU" sz="1200" b="1" kern="1200" dirty="0" smtClean="0">
              <a:solidFill>
                <a:srgbClr val="FFFF00"/>
              </a:solidFill>
            </a:rPr>
            <a:t>  є  </a:t>
          </a:r>
          <a:r>
            <a:rPr lang="ru-RU" sz="1200" b="1" kern="1200" dirty="0" err="1" smtClean="0">
              <a:solidFill>
                <a:srgbClr val="FFFF00"/>
              </a:solidFill>
            </a:rPr>
            <a:t>недоцільним</a:t>
          </a:r>
          <a:r>
            <a:rPr lang="ru-RU" sz="1200" b="1" kern="1200" dirty="0" smtClean="0">
              <a:solidFill>
                <a:srgbClr val="FFFF00"/>
              </a:solidFill>
            </a:rPr>
            <a:t>  (лист МОН  «1/9-580  </a:t>
          </a:r>
          <a:r>
            <a:rPr lang="ru-RU" sz="1200" b="1" kern="1200" dirty="0" err="1" smtClean="0">
              <a:solidFill>
                <a:srgbClr val="FFFF00"/>
              </a:solidFill>
            </a:rPr>
            <a:t>від</a:t>
          </a:r>
          <a:r>
            <a:rPr lang="ru-RU" sz="1200" b="1" kern="1200" dirty="0" smtClean="0">
              <a:solidFill>
                <a:srgbClr val="FFFF00"/>
              </a:solidFill>
            </a:rPr>
            <a:t>  21.08.2010  р).  </a:t>
          </a:r>
          <a:r>
            <a:rPr lang="ru-RU" sz="1200" b="1" kern="1200" dirty="0" err="1" smtClean="0">
              <a:solidFill>
                <a:srgbClr val="FFFF00"/>
              </a:solidFill>
            </a:rPr>
            <a:t>Проведення</a:t>
          </a:r>
          <a:r>
            <a:rPr lang="ru-RU" sz="1200" b="1" kern="1200" dirty="0" smtClean="0">
              <a:solidFill>
                <a:srgbClr val="FFFF00"/>
              </a:solidFill>
            </a:rPr>
            <a:t>  </a:t>
          </a:r>
          <a:r>
            <a:rPr lang="ru-RU" sz="1200" b="1" kern="1200" dirty="0" err="1" smtClean="0">
              <a:solidFill>
                <a:srgbClr val="FFFF00"/>
              </a:solidFill>
            </a:rPr>
            <a:t>семестрової</a:t>
          </a:r>
          <a:r>
            <a:rPr lang="ru-RU" sz="1200" b="1" kern="1200" dirty="0" smtClean="0">
              <a:solidFill>
                <a:srgbClr val="FFFF00"/>
              </a:solidFill>
            </a:rPr>
            <a:t>  (</a:t>
          </a:r>
          <a:r>
            <a:rPr lang="ru-RU" sz="1200" b="1" kern="1200" dirty="0" err="1" smtClean="0">
              <a:solidFill>
                <a:srgbClr val="FFFF00"/>
              </a:solidFill>
            </a:rPr>
            <a:t>річної</a:t>
          </a:r>
          <a:r>
            <a:rPr lang="ru-RU" sz="1200" b="1" kern="1200" dirty="0" smtClean="0">
              <a:solidFill>
                <a:srgbClr val="FFFF00"/>
              </a:solidFill>
            </a:rPr>
            <a:t>) </a:t>
          </a:r>
          <a:r>
            <a:rPr lang="ru-RU" sz="1200" b="1" kern="1200" dirty="0" err="1" smtClean="0">
              <a:solidFill>
                <a:srgbClr val="FFFF00"/>
              </a:solidFill>
            </a:rPr>
            <a:t>контрольної</a:t>
          </a:r>
          <a:r>
            <a:rPr lang="ru-RU" sz="1200" b="1" kern="1200" dirty="0" smtClean="0">
              <a:solidFill>
                <a:srgbClr val="FFFF00"/>
              </a:solidFill>
            </a:rPr>
            <a:t> </a:t>
          </a:r>
          <a:r>
            <a:rPr lang="ru-RU" sz="1200" b="1" kern="1200" dirty="0" err="1" smtClean="0">
              <a:solidFill>
                <a:srgbClr val="FFFF00"/>
              </a:solidFill>
            </a:rPr>
            <a:t>роботи</a:t>
          </a:r>
          <a:r>
            <a:rPr lang="ru-RU" sz="1200" b="1" kern="1200" dirty="0" smtClean="0">
              <a:solidFill>
                <a:srgbClr val="FFFF00"/>
              </a:solidFill>
            </a:rPr>
            <a:t> з </a:t>
          </a:r>
          <a:r>
            <a:rPr lang="ru-RU" sz="1200" b="1" kern="1200" dirty="0" err="1" smtClean="0">
              <a:solidFill>
                <a:srgbClr val="FFFF00"/>
              </a:solidFill>
            </a:rPr>
            <a:t>хімії</a:t>
          </a:r>
          <a:r>
            <a:rPr lang="ru-RU" sz="1200" b="1" kern="1200" dirty="0" smtClean="0">
              <a:solidFill>
                <a:srgbClr val="FFFF00"/>
              </a:solidFill>
            </a:rPr>
            <a:t> не </a:t>
          </a:r>
          <a:r>
            <a:rPr lang="ru-RU" sz="1200" b="1" kern="1200" dirty="0" err="1" smtClean="0">
              <a:solidFill>
                <a:srgbClr val="FFFF00"/>
              </a:solidFill>
            </a:rPr>
            <a:t>передбачено</a:t>
          </a:r>
          <a:r>
            <a:rPr lang="ru-RU" sz="1200" b="1" kern="1200" dirty="0" smtClean="0">
              <a:solidFill>
                <a:srgbClr val="FFFF00"/>
              </a:solidFill>
            </a:rPr>
            <a:t>.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16818" y="3764135"/>
        <a:ext cx="8081244" cy="796693"/>
      </dsp:txXfrm>
    </dsp:sp>
    <dsp:sp modelId="{6CD18E45-E264-4007-8829-6FBBA47EEADB}">
      <dsp:nvSpPr>
        <dsp:cNvPr id="0" name=""/>
        <dsp:cNvSpPr/>
      </dsp:nvSpPr>
      <dsp:spPr>
        <a:xfrm>
          <a:off x="61012" y="3671156"/>
          <a:ext cx="911631" cy="91163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36014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41717931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417179313_1_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41717931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417179313_1_1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41717931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419" cy="34291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417179313_1_2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41717931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417179313_1_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41717931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417179313_1_1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212" y="686056"/>
            <a:ext cx="6681578" cy="342881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723900" lvl="1" indent="-369888" algn="just">
              <a:buClr>
                <a:srgbClr val="EA157A"/>
              </a:buClr>
            </a:pP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8684679"/>
            <a:ext cx="2971907" cy="45785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КВНЗ "Вінницька академія неперервної освіти" Г. А. Опаренюк</a:t>
            </a:r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8684679"/>
            <a:ext cx="2971907" cy="45785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КВНЗ "Вінницька академія неперервної освіти" Г. А. Опаренюк</a:t>
            </a:r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638" lvl="1" indent="0" algn="just">
              <a:buClr>
                <a:srgbClr val="EA157A"/>
              </a:buClr>
              <a:buNone/>
            </a:pPr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8684679"/>
            <a:ext cx="2971907" cy="45785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КВНЗ "Вінницька академія неперервної освіти" Г. А. Опаренюк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315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41717931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419" cy="34291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417179313_1_2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41717931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417179313_1_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41717931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417179313_1_1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" name="Google Shape;80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212" y="686056"/>
            <a:ext cx="6681578" cy="342881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6" name="Google Shape;89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умовах реформування освіти та переходу до компетентісного підходу у навчанні, використання проектної технології навчання при вивченні хімії у школі є нагальною потребою сьогодення. Використання даної технології сприяє формуванню в учнів ключових і предметних компетентностей.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43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44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45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46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47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48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49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50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51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>
          <a:xfrm>
            <a:off x="3884489" y="8684679"/>
            <a:ext cx="2971907" cy="457858"/>
          </a:xfrm>
          <a:prstGeom prst="rect">
            <a:avLst/>
          </a:prstGeom>
        </p:spPr>
        <p:txBody>
          <a:bodyPr/>
          <a:lstStyle/>
          <a:p>
            <a:fld id="{0AB64BBF-D63C-4519-BF3C-3B740467EEB3}" type="slidenum">
              <a:rPr lang="uk-UA" smtClean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91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41717931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838"/>
            <a:ext cx="6675419" cy="34291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417179313_1_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EAC4F49A-4E00-43E7-8F82-6C0700E21220}" type="datetimeFigureOut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28.10.2021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7097D135-3736-4FBA-928F-B54D9C3237E2}" type="slidenum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04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6602"/>
            <a:ext cx="4038600" cy="34290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6602"/>
            <a:ext cx="4038600" cy="34290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4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7" y="133944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75234"/>
            <a:ext cx="4040188" cy="3053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42" y="133944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75234"/>
            <a:ext cx="4041775" cy="3053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93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06AA0A4D-0A8E-4140-BCD2-A601BC4FEFFE}" type="datetimeFigureOut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28.10.2021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068BAE91-3861-4AC0-9E01-B79939367361}" type="slidenum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26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39EB658-9407-4EF2-BC7F-2598B1018F3E}" type="datetimeFigureOut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28.10.2021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68E883E9-B9EF-4608-A31C-D775BFA50393}" type="slidenum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77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8824679E-D091-4E01-B1F5-54F9F4D71786}" type="datetimeFigureOut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28.10.2021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20E3E367-FB27-4304-9461-E8DB5EE1C2F9}" type="slidenum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95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9E04E873-7EF3-4B9D-908D-9AA9CD2DF809}" type="datetimeFigureOut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28.10.2021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E2FABC8-E137-442C-BE64-E188EFF6607B}" type="slidenum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752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4B6692C1-B7A9-4E0A-9CEC-D4F36D87D73C}" type="datetimeFigureOut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28.10.2021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80CF2CAE-E841-483D-9632-E4FE0608BE89}" type="slidenum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23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01C0D33C-9475-4246-B7D2-25F28EE39DA2}" type="datetimeFigureOut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28.10.2021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0E9A9396-CC40-42C2-8E88-2DA26BDD201B}" type="slidenum">
              <a:rPr lang="ru-RU" sz="1800" kern="1200">
                <a:solidFill>
                  <a:prstClr val="black"/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ru-RU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44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22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80981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355" lvl="1" indent="-380981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532" lvl="2" indent="-380981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709" lvl="3" indent="-380981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5886" lvl="4" indent="-38098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064" lvl="5" indent="-380981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240" lvl="6" indent="-380981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418" lvl="7" indent="-38098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595" lvl="8" indent="-380981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42884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355" lvl="1" indent="-342884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532" lvl="2" indent="-342884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709" lvl="3" indent="-342884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886" lvl="4" indent="-342884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064" lvl="5" indent="-342884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240" lvl="6" indent="-342884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418" lvl="7" indent="-342884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595" lvl="8" indent="-342884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42884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355" lvl="1" indent="-342884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532" lvl="2" indent="-342884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709" lvl="3" indent="-342884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886" lvl="4" indent="-342884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064" lvl="5" indent="-342884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240" lvl="6" indent="-342884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418" lvl="7" indent="-342884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595" lvl="8" indent="-342884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3BB3A8D-FF51-4238-AE80-603A8F385B5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4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lt1">
                <a:alpha val="49803"/>
              </a:schemeClr>
            </a:outerShdw>
          </a:effectLst>
        </p:spPr>
        <p:txBody>
          <a:bodyPr spcFirstLastPara="1" wrap="square" lIns="68567" tIns="34274" rIns="68567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b" anchorCtr="0">
            <a:noAutofit/>
          </a:bodyPr>
          <a:lstStyle>
            <a:lvl1pPr marL="342892" lvl="0" indent="-171446" algn="l">
              <a:spcBef>
                <a:spcPts val="36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783" lvl="1" indent="-171446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675" lvl="2" indent="-171446" algn="l">
              <a:spcBef>
                <a:spcPts val="270"/>
              </a:spcBef>
              <a:spcAft>
                <a:spcPts val="0"/>
              </a:spcAft>
              <a:buSzPts val="1800"/>
              <a:buFont typeface="Arial"/>
              <a:buNone/>
              <a:defRPr sz="1400" b="1"/>
            </a:lvl3pPr>
            <a:lvl4pPr marL="1371566" lvl="3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4pPr>
            <a:lvl5pPr marL="1714457" lvl="4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5pPr>
            <a:lvl6pPr marL="2057348" lvl="5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6pPr>
            <a:lvl7pPr marL="2400240" lvl="6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7pPr>
            <a:lvl8pPr marL="2743132" lvl="7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8pPr>
            <a:lvl9pPr marL="3086023" lvl="8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121" name="Google Shape;121;p8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marL="342892" lvl="0" indent="-285743" algn="l">
              <a:spcBef>
                <a:spcPts val="360"/>
              </a:spcBef>
              <a:spcAft>
                <a:spcPts val="0"/>
              </a:spcAft>
              <a:buSzPts val="2400"/>
              <a:buChar char="❖"/>
              <a:defRPr sz="1800"/>
            </a:lvl1pPr>
            <a:lvl2pPr marL="685783" lvl="1" indent="-266693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1500"/>
            </a:lvl2pPr>
            <a:lvl3pPr marL="1028675" lvl="2" indent="-257168" algn="l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•"/>
              <a:defRPr sz="1400"/>
            </a:lvl3pPr>
            <a:lvl4pPr marL="1371566" lvl="3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/>
            </a:lvl4pPr>
            <a:lvl5pPr marL="1714457" lvl="4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5pPr>
            <a:lvl6pPr marL="2057348" lvl="5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6pPr>
            <a:lvl7pPr marL="2400240" lvl="6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7pPr>
            <a:lvl8pPr marL="2743132" lvl="7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8pPr>
            <a:lvl9pPr marL="3086023" lvl="8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9pPr>
          </a:lstStyle>
          <a:p>
            <a:endParaRPr/>
          </a:p>
        </p:txBody>
      </p:sp>
      <p:sp>
        <p:nvSpPr>
          <p:cNvPr id="122" name="Google Shape;122;p82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b" anchorCtr="0">
            <a:noAutofit/>
          </a:bodyPr>
          <a:lstStyle>
            <a:lvl1pPr marL="342892" lvl="0" indent="-171446" algn="l">
              <a:spcBef>
                <a:spcPts val="36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783" lvl="1" indent="-171446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675" lvl="2" indent="-171446" algn="l">
              <a:spcBef>
                <a:spcPts val="270"/>
              </a:spcBef>
              <a:spcAft>
                <a:spcPts val="0"/>
              </a:spcAft>
              <a:buSzPts val="1800"/>
              <a:buFont typeface="Arial"/>
              <a:buNone/>
              <a:defRPr sz="1400" b="1"/>
            </a:lvl3pPr>
            <a:lvl4pPr marL="1371566" lvl="3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4pPr>
            <a:lvl5pPr marL="1714457" lvl="4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5pPr>
            <a:lvl6pPr marL="2057348" lvl="5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6pPr>
            <a:lvl7pPr marL="2400240" lvl="6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7pPr>
            <a:lvl8pPr marL="2743132" lvl="7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8pPr>
            <a:lvl9pPr marL="3086023" lvl="8" indent="-17144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p82"/>
          <p:cNvSpPr txBox="1">
            <a:spLocks noGrp="1"/>
          </p:cNvSpPr>
          <p:nvPr>
            <p:ph type="body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marL="342892" lvl="0" indent="-285743" algn="l">
              <a:spcBef>
                <a:spcPts val="360"/>
              </a:spcBef>
              <a:spcAft>
                <a:spcPts val="0"/>
              </a:spcAft>
              <a:buSzPts val="2400"/>
              <a:buChar char="❖"/>
              <a:defRPr sz="1800"/>
            </a:lvl1pPr>
            <a:lvl2pPr marL="685783" lvl="1" indent="-266693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1500"/>
            </a:lvl2pPr>
            <a:lvl3pPr marL="1028675" lvl="2" indent="-257168" algn="l">
              <a:spcBef>
                <a:spcPts val="270"/>
              </a:spcBef>
              <a:spcAft>
                <a:spcPts val="0"/>
              </a:spcAft>
              <a:buSzPts val="1800"/>
              <a:buFont typeface="Arial"/>
              <a:buChar char="•"/>
              <a:defRPr sz="1400"/>
            </a:lvl3pPr>
            <a:lvl4pPr marL="1371566" lvl="3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/>
            </a:lvl4pPr>
            <a:lvl5pPr marL="1714457" lvl="4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5pPr>
            <a:lvl6pPr marL="2057348" lvl="5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6pPr>
            <a:lvl7pPr marL="2400240" lvl="6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7pPr>
            <a:lvl8pPr marL="2743132" lvl="7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8pPr>
            <a:lvl9pPr marL="3086023" lvl="8" indent="-24764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9pPr>
          </a:lstStyle>
          <a:p>
            <a:endParaRPr/>
          </a:p>
        </p:txBody>
      </p:sp>
      <p:sp>
        <p:nvSpPr>
          <p:cNvPr id="124" name="Google Shape;124;p82"/>
          <p:cNvSpPr txBox="1">
            <a:spLocks noGrp="1"/>
          </p:cNvSpPr>
          <p:nvPr>
            <p:ph type="dt" idx="10"/>
          </p:nvPr>
        </p:nvSpPr>
        <p:spPr>
          <a:xfrm>
            <a:off x="4114800" y="4902996"/>
            <a:ext cx="2133600" cy="18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2"/>
          <p:cNvSpPr txBox="1">
            <a:spLocks noGrp="1"/>
          </p:cNvSpPr>
          <p:nvPr>
            <p:ph type="sldNum" idx="12"/>
          </p:nvPr>
        </p:nvSpPr>
        <p:spPr>
          <a:xfrm>
            <a:off x="304800" y="4902996"/>
            <a:ext cx="533400" cy="18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6" name="Google Shape;126;p82"/>
          <p:cNvSpPr txBox="1">
            <a:spLocks noGrp="1"/>
          </p:cNvSpPr>
          <p:nvPr>
            <p:ph type="ftr" idx="11"/>
          </p:nvPr>
        </p:nvSpPr>
        <p:spPr>
          <a:xfrm>
            <a:off x="914400" y="4902996"/>
            <a:ext cx="2895600" cy="18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31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0"/>
            <a:ext cx="303809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548640"/>
            <a:ext cx="486918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77925" rIns="7792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2" cy="273844"/>
          </a:xfrm>
          <a:prstGeom prst="rect">
            <a:avLst/>
          </a:prstGeom>
        </p:spPr>
        <p:txBody>
          <a:bodyPr lIns="77925" tIns="38963" rIns="77925" bIns="38963"/>
          <a:lstStyle>
            <a:lvl1pPr algn="l">
              <a:defRPr/>
            </a:lvl1pPr>
          </a:lstStyle>
          <a:p>
            <a:fld id="{72E63501-9774-4454-8A97-CC224CE8238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  <a:prstGeom prst="rect">
            <a:avLst/>
          </a:prstGeom>
        </p:spPr>
        <p:txBody>
          <a:bodyPr lIns="77925" tIns="38963" rIns="77925" bIns="38963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DB912-6426-4A04-B61D-A14DA4C35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8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Shablons\FirstSeptember\FirstSeptember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5" y="2946800"/>
            <a:ext cx="5715040" cy="8572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32684"/>
            <a:ext cx="4643470" cy="5857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5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2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7" r:id="rId4"/>
    <p:sldLayoutId id="2147483660" r:id="rId5"/>
    <p:sldLayoutId id="2147483711" r:id="rId6"/>
    <p:sldLayoutId id="214748372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Shablons\FirstSeptember\FirstSeptemberSlai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643189" y="267891"/>
            <a:ext cx="604361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9454"/>
            <a:ext cx="8229600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419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rirodaprojects.blogspot.com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mzo.gov.ua/pidruchniki/elektronni-versiyi-pidruchnikiv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ib.imzo.gov.ua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NyRYEKgeQ4T5BE68La-s2gn0q2MPyIWSWx-Vdw-zmA/edit#gid=149171995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google.com/spreadsheets/d/16NyRYEKgeQ4T5BE68La-s2gn0q2MPyIWSWx-Vdw-zmA/edit#gid=247820027" TargetMode="External"/><Relationship Id="rId5" Type="http://schemas.openxmlformats.org/officeDocument/2006/relationships/hyperlink" Target="https://docs.google.com/spreadsheets/d/16NyRYEKgeQ4T5BE68La-s2gn0q2MPyIWSWx-Vdw-zmA/edit#gid=722897809" TargetMode="External"/><Relationship Id="rId4" Type="http://schemas.openxmlformats.org/officeDocument/2006/relationships/hyperlink" Target="https://docs.google.com/spreadsheets/d/16NyRYEKgeQ4T5BE68La-s2gn0q2MPyIWSWx-Vdw-zmA/edit#gid=51104253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osvita/zagalna-serednya-osvita/navchalni-program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1331640" y="1059582"/>
            <a:ext cx="6912768" cy="2304256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lvl="0"/>
            <a:r>
              <a:rPr lang="uk-UA" sz="2800" b="1" dirty="0" smtClean="0">
                <a:solidFill>
                  <a:srgbClr val="00B050"/>
                </a:solidFill>
              </a:rPr>
              <a:t>Система </a:t>
            </a:r>
            <a:r>
              <a:rPr lang="uk-UA" sz="2800" b="1" dirty="0">
                <a:solidFill>
                  <a:srgbClr val="00B050"/>
                </a:solidFill>
              </a:rPr>
              <a:t>роботи молодого вчителя зі створення та систематизації комплексного методичного забезпечення предмету що </a:t>
            </a:r>
            <a:r>
              <a:rPr lang="uk-UA" sz="2800" b="1" dirty="0" smtClean="0">
                <a:solidFill>
                  <a:srgbClr val="00B050"/>
                </a:solidFill>
              </a:rPr>
              <a:t>викладає.</a:t>
            </a:r>
            <a:endParaRPr sz="2800" b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410066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Консультант </a:t>
            </a: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ЦПРПП ВМР </a:t>
            </a:r>
          </a:p>
          <a:p>
            <a:r>
              <a:rPr lang="ru-RU" sz="1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Альона</a:t>
            </a: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Дідик</a:t>
            </a:r>
            <a:endParaRPr lang="ru-RU" sz="1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4"/>
          <p:cNvSpPr txBox="1">
            <a:spLocks noGrp="1"/>
          </p:cNvSpPr>
          <p:nvPr>
            <p:ph type="title"/>
          </p:nvPr>
        </p:nvSpPr>
        <p:spPr>
          <a:xfrm>
            <a:off x="99888" y="33561"/>
            <a:ext cx="9026972" cy="54061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lt1">
                <a:alpha val="49803"/>
              </a:schemeClr>
            </a:outerShdw>
          </a:effectLst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/>
            <a:r>
              <a:rPr lang="ru-RU" sz="3000" dirty="0">
                <a:solidFill>
                  <a:srgbClr val="3B57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Фрагмент </a:t>
            </a:r>
            <a:r>
              <a:rPr lang="ru-RU" sz="3000" dirty="0" err="1">
                <a:solidFill>
                  <a:srgbClr val="3B57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навчальної</a:t>
            </a:r>
            <a:r>
              <a:rPr lang="ru-RU" sz="3000" dirty="0">
                <a:solidFill>
                  <a:srgbClr val="3B57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rgbClr val="3B57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sz="3000" dirty="0">
                <a:solidFill>
                  <a:srgbClr val="3B57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dirty="0">
              <a:solidFill>
                <a:srgbClr val="3B57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4337" name="Объект 143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059869"/>
              </p:ext>
            </p:extLst>
          </p:nvPr>
        </p:nvGraphicFramePr>
        <p:xfrm>
          <a:off x="-2" y="771550"/>
          <a:ext cx="914400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Документ" r:id="rId4" imgW="9890365" imgH="847658" progId="Word.Document.12">
                  <p:embed/>
                </p:oleObj>
              </mc:Choice>
              <mc:Fallback>
                <p:oleObj name="Документ" r:id="rId4" imgW="9890365" imgH="8476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" y="771550"/>
                        <a:ext cx="9144000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91630"/>
            <a:ext cx="9190279" cy="32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72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650" y="115888"/>
            <a:ext cx="7783513" cy="96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</a:t>
            </a:r>
            <a:r>
              <a:rPr lang="uk-UA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НАВЧАЛЬНІ ПРОГРАМИ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138972" y="873126"/>
            <a:ext cx="5638800" cy="1131575"/>
            <a:chOff x="1731963" y="2592388"/>
            <a:chExt cx="5637603" cy="1960838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27225" y="2597149"/>
              <a:ext cx="5311775" cy="688975"/>
              <a:chOff x="720" y="1392"/>
              <a:chExt cx="4058" cy="480"/>
            </a:xfrm>
          </p:grpSpPr>
          <p:sp>
            <p:nvSpPr>
              <p:cNvPr id="11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214"/>
                <a:chOff x="744" y="1407"/>
                <a:chExt cx="3988" cy="214"/>
              </a:xfrm>
            </p:grpSpPr>
            <p:sp>
              <p:nvSpPr>
                <p:cNvPr id="13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589"/>
                  <a:ext cx="3992" cy="3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alpha val="0"/>
                      </a:srgbClr>
                    </a:gs>
                    <a:gs pos="100000">
                      <a:srgbClr val="58BEC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14" name="AutoShape 2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2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gamma/>
                        <a:tint val="0"/>
                        <a:invGamma/>
                      </a:srgbClr>
                    </a:gs>
                    <a:gs pos="100000">
                      <a:srgbClr val="58BEC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8" name="Text Box 23"/>
            <p:cNvSpPr txBox="1">
              <a:spLocks noChangeArrowheads="1"/>
            </p:cNvSpPr>
            <p:nvPr/>
          </p:nvSpPr>
          <p:spPr bwMode="white">
            <a:xfrm>
              <a:off x="2392223" y="2739913"/>
              <a:ext cx="4977343" cy="181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Географія. 6-9 кл.</a:t>
              </a:r>
              <a:endParaRPr lang="en-US" altLang="ru-RU" sz="2000" b="1" kern="0" dirty="0" smtClean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 (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Наказ МОН </a:t>
              </a:r>
              <a:r>
                <a:rPr lang="uk-UA" altLang="ru-RU" b="1" kern="0" dirty="0">
                  <a:solidFill>
                    <a:srgbClr val="101C56"/>
                  </a:solidFill>
                </a:rPr>
                <a:t>від </a:t>
              </a:r>
              <a:r>
                <a:rPr lang="uk-UA" b="1" kern="0" dirty="0">
                  <a:solidFill>
                    <a:srgbClr val="101C56"/>
                  </a:solidFill>
                </a:rPr>
                <a:t>07.06. 2017 № 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804</a:t>
              </a:r>
              <a:r>
                <a:rPr lang="en-US" b="1" kern="0" dirty="0" smtClean="0">
                  <a:solidFill>
                    <a:srgbClr val="101C56"/>
                  </a:solidFill>
                </a:rPr>
                <a:t>)</a:t>
              </a:r>
              <a:endParaRPr lang="uk-UA" b="1" kern="0" dirty="0">
                <a:solidFill>
                  <a:srgbClr val="101C56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endParaRPr lang="uk-UA" sz="1400" b="1" kern="0" dirty="0" smtClean="0">
                <a:solidFill>
                  <a:srgbClr val="101C56"/>
                </a:solidFill>
              </a:endParaRPr>
            </a:p>
          </p:txBody>
        </p:sp>
        <p:pic>
          <p:nvPicPr>
            <p:cNvPr id="9" name="Picture 30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31963" y="2592388"/>
              <a:ext cx="792162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32"/>
            <p:cNvSpPr txBox="1">
              <a:spLocks noChangeArrowheads="1"/>
            </p:cNvSpPr>
            <p:nvPr/>
          </p:nvSpPr>
          <p:spPr bwMode="white">
            <a:xfrm>
              <a:off x="2052570" y="2689152"/>
              <a:ext cx="380919" cy="45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Группа 1"/>
          <p:cNvGrpSpPr>
            <a:grpSpLocks/>
          </p:cNvGrpSpPr>
          <p:nvPr/>
        </p:nvGrpSpPr>
        <p:grpSpPr bwMode="auto">
          <a:xfrm>
            <a:off x="-118407" y="1649626"/>
            <a:ext cx="7670308" cy="907680"/>
            <a:chOff x="1731963" y="2592388"/>
            <a:chExt cx="5637603" cy="1632707"/>
          </a:xfrm>
        </p:grpSpPr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1927225" y="2597149"/>
              <a:ext cx="5311775" cy="688975"/>
              <a:chOff x="720" y="1392"/>
              <a:chExt cx="4058" cy="480"/>
            </a:xfrm>
          </p:grpSpPr>
          <p:sp>
            <p:nvSpPr>
              <p:cNvPr id="20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214"/>
                <a:chOff x="744" y="1407"/>
                <a:chExt cx="3988" cy="214"/>
              </a:xfrm>
            </p:grpSpPr>
            <p:sp>
              <p:nvSpPr>
                <p:cNvPr id="22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589"/>
                  <a:ext cx="3990" cy="3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alpha val="0"/>
                      </a:srgbClr>
                    </a:gs>
                    <a:gs pos="100000">
                      <a:srgbClr val="58BEC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AutoShape 2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0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gamma/>
                        <a:tint val="0"/>
                        <a:invGamma/>
                      </a:srgbClr>
                    </a:gs>
                    <a:gs pos="100000">
                      <a:srgbClr val="58BEC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7" name="Text Box 23"/>
            <p:cNvSpPr txBox="1">
              <a:spLocks noChangeArrowheads="1"/>
            </p:cNvSpPr>
            <p:nvPr/>
          </p:nvSpPr>
          <p:spPr bwMode="white">
            <a:xfrm>
              <a:off x="2392465" y="2739915"/>
              <a:ext cx="4977101" cy="1485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Географія (Поглиблене вивчення) </a:t>
              </a:r>
              <a:r>
                <a:rPr lang="uk-UA" altLang="ru-RU" sz="2000" b="1" kern="0" dirty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8</a:t>
              </a: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-9 кл.</a:t>
              </a:r>
              <a:endParaRPr lang="en-US" altLang="ru-RU" sz="2000" b="1" kern="0" dirty="0" smtClean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 (</a:t>
              </a:r>
              <a:r>
                <a:rPr lang="ru-RU" altLang="ru-RU" b="1" kern="0" dirty="0">
                  <a:solidFill>
                    <a:srgbClr val="101C56"/>
                  </a:solidFill>
                </a:rPr>
                <a:t>Лист МОН </a:t>
              </a:r>
              <a:r>
                <a:rPr lang="ru-RU" altLang="ru-RU" b="1" kern="0" dirty="0" err="1">
                  <a:solidFill>
                    <a:srgbClr val="101C56"/>
                  </a:solidFill>
                </a:rPr>
                <a:t>від</a:t>
              </a:r>
              <a:r>
                <a:rPr lang="ru-RU" altLang="ru-RU" b="1" kern="0" dirty="0">
                  <a:solidFill>
                    <a:srgbClr val="101C56"/>
                  </a:solidFill>
                </a:rPr>
                <a:t> 25.08.2020 № 1/11-5718</a:t>
              </a:r>
              <a:r>
                <a:rPr lang="en-US" b="1" kern="0" dirty="0" smtClean="0">
                  <a:solidFill>
                    <a:srgbClr val="101C56"/>
                  </a:solidFill>
                </a:rPr>
                <a:t>)</a:t>
              </a:r>
              <a:endParaRPr lang="uk-UA" b="1" kern="0" dirty="0">
                <a:solidFill>
                  <a:srgbClr val="101C56"/>
                </a:solidFill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endParaRPr lang="uk-UA" sz="1400" b="1" kern="0" dirty="0" smtClean="0">
                <a:solidFill>
                  <a:srgbClr val="101C56"/>
                </a:solidFill>
              </a:endParaRPr>
            </a:p>
          </p:txBody>
        </p:sp>
        <p:pic>
          <p:nvPicPr>
            <p:cNvPr id="18" name="Picture 30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31963" y="2592388"/>
              <a:ext cx="792162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2"/>
            <p:cNvSpPr txBox="1">
              <a:spLocks noChangeArrowheads="1"/>
            </p:cNvSpPr>
            <p:nvPr/>
          </p:nvSpPr>
          <p:spPr bwMode="white">
            <a:xfrm>
              <a:off x="2052878" y="2689153"/>
              <a:ext cx="380430" cy="45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Группа 3"/>
          <p:cNvGrpSpPr>
            <a:grpSpLocks/>
          </p:cNvGrpSpPr>
          <p:nvPr/>
        </p:nvGrpSpPr>
        <p:grpSpPr bwMode="auto">
          <a:xfrm>
            <a:off x="3082356" y="2447133"/>
            <a:ext cx="5751512" cy="804743"/>
            <a:chOff x="1743075" y="4300538"/>
            <a:chExt cx="5614405" cy="1527709"/>
          </a:xfrm>
        </p:grpSpPr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1927225" y="4325938"/>
              <a:ext cx="5311775" cy="688975"/>
              <a:chOff x="720" y="1392"/>
              <a:chExt cx="4058" cy="480"/>
            </a:xfrm>
          </p:grpSpPr>
          <p:sp>
            <p:nvSpPr>
              <p:cNvPr id="29" name="AutoShape 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78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6ECC4C"/>
                  </a:gs>
                  <a:gs pos="50000">
                    <a:srgbClr val="6ECC4C">
                      <a:gamma/>
                      <a:shade val="92157"/>
                      <a:invGamma/>
                    </a:srgbClr>
                  </a:gs>
                  <a:gs pos="100000">
                    <a:srgbClr val="6ECC4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30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31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96" cy="11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alpha val="0"/>
                      </a:srgbClr>
                    </a:gs>
                    <a:gs pos="100000">
                      <a:srgbClr val="6ECC4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32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6" cy="11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gamma/>
                        <a:tint val="0"/>
                        <a:invGamma/>
                      </a:srgbClr>
                    </a:gs>
                    <a:gs pos="100000">
                      <a:srgbClr val="6ECC4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26" name="Text Box 25"/>
            <p:cNvSpPr txBox="1">
              <a:spLocks noChangeArrowheads="1"/>
            </p:cNvSpPr>
            <p:nvPr/>
          </p:nvSpPr>
          <p:spPr bwMode="white">
            <a:xfrm>
              <a:off x="2404778" y="4455195"/>
              <a:ext cx="4952702" cy="137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Географія 10 - 11 </a:t>
              </a:r>
              <a:r>
                <a:rPr lang="uk-UA" altLang="ru-RU" sz="2000" b="1" kern="0" dirty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кл</a:t>
              </a: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.</a:t>
              </a:r>
              <a:endParaRPr lang="en-US" altLang="ru-RU" sz="2000" b="1" kern="0" dirty="0" smtClean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 </a:t>
              </a:r>
              <a:r>
                <a:rPr lang="uk-UA" altLang="ru-RU" b="1" kern="0" dirty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(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Наказ МОН </a:t>
              </a:r>
              <a:r>
                <a:rPr lang="uk-UA" altLang="ru-RU" b="1" kern="0" dirty="0">
                  <a:solidFill>
                    <a:srgbClr val="101C56"/>
                  </a:solidFill>
                </a:rPr>
                <a:t>від 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23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.10. </a:t>
              </a:r>
              <a:r>
                <a:rPr lang="uk-UA" b="1" kern="0" dirty="0">
                  <a:solidFill>
                    <a:srgbClr val="101C56"/>
                  </a:solidFill>
                </a:rPr>
                <a:t>2017 № 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1407</a:t>
              </a:r>
              <a:r>
                <a:rPr lang="uk-UA" b="1" dirty="0">
                  <a:solidFill>
                    <a:srgbClr val="101C56"/>
                  </a:solidFill>
                </a:rPr>
                <a:t>)</a:t>
              </a:r>
              <a:endParaRPr lang="uk-UA" b="1" kern="0" dirty="0" smtClean="0">
                <a:solidFill>
                  <a:srgbClr val="101C56"/>
                </a:solidFill>
              </a:endParaRPr>
            </a:p>
          </p:txBody>
        </p:sp>
        <p:pic>
          <p:nvPicPr>
            <p:cNvPr id="27" name="Picture 28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43075" y="4300538"/>
              <a:ext cx="792163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34"/>
            <p:cNvSpPr txBox="1">
              <a:spLocks noChangeArrowheads="1"/>
            </p:cNvSpPr>
            <p:nvPr/>
          </p:nvSpPr>
          <p:spPr bwMode="white">
            <a:xfrm>
              <a:off x="2065404" y="4435864"/>
              <a:ext cx="381215" cy="468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" name="Группа 3"/>
          <p:cNvGrpSpPr>
            <a:grpSpLocks/>
          </p:cNvGrpSpPr>
          <p:nvPr/>
        </p:nvGrpSpPr>
        <p:grpSpPr bwMode="auto">
          <a:xfrm>
            <a:off x="1985146" y="3192419"/>
            <a:ext cx="6848721" cy="971207"/>
            <a:chOff x="857033" y="4286700"/>
            <a:chExt cx="6685647" cy="1831056"/>
          </a:xfrm>
        </p:grpSpPr>
        <p:grpSp>
          <p:nvGrpSpPr>
            <p:cNvPr id="34" name="Group 8"/>
            <p:cNvGrpSpPr>
              <a:grpSpLocks/>
            </p:cNvGrpSpPr>
            <p:nvPr/>
          </p:nvGrpSpPr>
          <p:grpSpPr bwMode="auto">
            <a:xfrm>
              <a:off x="935030" y="4325938"/>
              <a:ext cx="6607650" cy="688975"/>
              <a:chOff x="-38" y="1392"/>
              <a:chExt cx="5048" cy="480"/>
            </a:xfrm>
          </p:grpSpPr>
          <p:sp>
            <p:nvSpPr>
              <p:cNvPr id="38" name="AutoShape 9"/>
              <p:cNvSpPr>
                <a:spLocks noChangeArrowheads="1"/>
              </p:cNvSpPr>
              <p:nvPr/>
            </p:nvSpPr>
            <p:spPr bwMode="gray">
              <a:xfrm>
                <a:off x="-38" y="1392"/>
                <a:ext cx="504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6ECC4C"/>
                  </a:gs>
                  <a:gs pos="50000">
                    <a:srgbClr val="6ECC4C">
                      <a:gamma/>
                      <a:shade val="92157"/>
                      <a:invGamma/>
                    </a:srgbClr>
                  </a:gs>
                  <a:gs pos="100000">
                    <a:srgbClr val="6ECC4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39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40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5"/>
                  <a:ext cx="3990" cy="11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alpha val="0"/>
                      </a:srgbClr>
                    </a:gs>
                    <a:gs pos="100000">
                      <a:srgbClr val="6ECC4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41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0" cy="11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gamma/>
                        <a:tint val="0"/>
                        <a:invGamma/>
                      </a:srgbClr>
                    </a:gs>
                    <a:gs pos="100000">
                      <a:srgbClr val="6ECC4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35" name="Text Box 25"/>
            <p:cNvSpPr txBox="1">
              <a:spLocks noChangeArrowheads="1"/>
            </p:cNvSpPr>
            <p:nvPr/>
          </p:nvSpPr>
          <p:spPr bwMode="white">
            <a:xfrm>
              <a:off x="976600" y="4413043"/>
              <a:ext cx="6566080" cy="1704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            Географія 10 - 11 кл. (Профільний рівень)</a:t>
              </a:r>
              <a:endParaRPr lang="en-US" altLang="ru-RU" sz="2000" b="1" kern="0" dirty="0" smtClean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 </a:t>
              </a:r>
              <a:r>
                <a:rPr lang="uk-UA" altLang="ru-RU" b="1" kern="0" dirty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(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Наказ МОН </a:t>
              </a:r>
              <a:r>
                <a:rPr lang="uk-UA" altLang="ru-RU" b="1" kern="0" dirty="0">
                  <a:solidFill>
                    <a:srgbClr val="101C56"/>
                  </a:solidFill>
                </a:rPr>
                <a:t>від 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23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.10. </a:t>
              </a:r>
              <a:r>
                <a:rPr lang="uk-UA" b="1" kern="0" dirty="0">
                  <a:solidFill>
                    <a:srgbClr val="101C56"/>
                  </a:solidFill>
                </a:rPr>
                <a:t>2017 № 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1407)</a:t>
              </a:r>
              <a:endParaRPr lang="uk-UA" altLang="ru-RU" b="1" kern="0" dirty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</p:txBody>
        </p:sp>
        <p:pic>
          <p:nvPicPr>
            <p:cNvPr id="36" name="Picture 28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857033" y="4286700"/>
              <a:ext cx="792163" cy="94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Группа 4"/>
          <p:cNvGrpSpPr>
            <a:grpSpLocks/>
          </p:cNvGrpSpPr>
          <p:nvPr/>
        </p:nvGrpSpPr>
        <p:grpSpPr bwMode="auto">
          <a:xfrm>
            <a:off x="408155" y="4038875"/>
            <a:ext cx="5689600" cy="757693"/>
            <a:chOff x="1727200" y="5146675"/>
            <a:chExt cx="5511800" cy="2807441"/>
          </a:xfrm>
        </p:grpSpPr>
        <p:grpSp>
          <p:nvGrpSpPr>
            <p:cNvPr id="43" name="Group 13"/>
            <p:cNvGrpSpPr>
              <a:grpSpLocks/>
            </p:cNvGrpSpPr>
            <p:nvPr/>
          </p:nvGrpSpPr>
          <p:grpSpPr bwMode="auto">
            <a:xfrm>
              <a:off x="1867013" y="5183189"/>
              <a:ext cx="5371987" cy="1286087"/>
              <a:chOff x="674" y="1392"/>
              <a:chExt cx="4104" cy="896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gray">
              <a:xfrm>
                <a:off x="674" y="1392"/>
                <a:ext cx="4104" cy="896"/>
              </a:xfrm>
              <a:prstGeom prst="roundRect">
                <a:avLst>
                  <a:gd name="adj" fmla="val 17509"/>
                </a:avLst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48" name="Group 1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49" name="AutoShape 16"/>
                <p:cNvSpPr>
                  <a:spLocks noChangeArrowheads="1"/>
                </p:cNvSpPr>
                <p:nvPr/>
              </p:nvSpPr>
              <p:spPr bwMode="gray">
                <a:xfrm>
                  <a:off x="744" y="1737"/>
                  <a:ext cx="39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D693B">
                        <a:alpha val="0"/>
                      </a:srgbClr>
                    </a:gs>
                    <a:gs pos="100000">
                      <a:srgbClr val="DD693B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50" name="AutoShape 1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D693B">
                        <a:gamma/>
                        <a:tint val="0"/>
                        <a:invGamma/>
                      </a:srgbClr>
                    </a:gs>
                    <a:gs pos="100000">
                      <a:srgbClr val="DD693B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44" name="Text Box 26"/>
            <p:cNvSpPr txBox="1">
              <a:spLocks noChangeArrowheads="1"/>
            </p:cNvSpPr>
            <p:nvPr/>
          </p:nvSpPr>
          <p:spPr bwMode="white">
            <a:xfrm>
              <a:off x="2405409" y="5274202"/>
              <a:ext cx="4644430" cy="2679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Природознавство</a:t>
              </a:r>
              <a:r>
                <a:rPr lang="en-US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 </a:t>
              </a: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5 клас </a:t>
              </a:r>
              <a:endParaRPr lang="en-US" altLang="ru-RU" sz="2000" b="1" kern="0" dirty="0" smtClean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en-US" altLang="ru-RU" b="1" kern="0" dirty="0" smtClean="0">
                  <a:solidFill>
                    <a:srgbClr val="101C56"/>
                  </a:solidFill>
                </a:rPr>
                <a:t>(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Наказ МОН </a:t>
              </a:r>
              <a:r>
                <a:rPr lang="uk-UA" altLang="ru-RU" b="1" kern="0" dirty="0">
                  <a:solidFill>
                    <a:srgbClr val="101C56"/>
                  </a:solidFill>
                </a:rPr>
                <a:t>від </a:t>
              </a:r>
              <a:r>
                <a:rPr lang="uk-UA" b="1" kern="0" dirty="0">
                  <a:solidFill>
                    <a:srgbClr val="101C56"/>
                  </a:solidFill>
                </a:rPr>
                <a:t>07.06. 2017 № 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804</a:t>
              </a:r>
              <a:r>
                <a:rPr lang="en-US" b="1" kern="0" dirty="0" smtClean="0">
                  <a:solidFill>
                    <a:srgbClr val="101C56"/>
                  </a:solidFill>
                </a:rPr>
                <a:t>)</a:t>
              </a:r>
              <a:endParaRPr lang="uk-UA" b="1" kern="0" dirty="0">
                <a:solidFill>
                  <a:srgbClr val="101C56"/>
                </a:solidFill>
              </a:endParaRPr>
            </a:p>
          </p:txBody>
        </p:sp>
        <p:pic>
          <p:nvPicPr>
            <p:cNvPr id="45" name="Picture 27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27200" y="5146675"/>
              <a:ext cx="792163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31"/>
            <p:cNvSpPr txBox="1">
              <a:spLocks noChangeArrowheads="1"/>
            </p:cNvSpPr>
            <p:nvPr/>
          </p:nvSpPr>
          <p:spPr bwMode="white">
            <a:xfrm>
              <a:off x="2068612" y="5281490"/>
              <a:ext cx="386010" cy="1060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8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87"/>
          <p:cNvGrpSpPr>
            <a:grpSpLocks/>
          </p:cNvGrpSpPr>
          <p:nvPr/>
        </p:nvGrpSpPr>
        <p:grpSpPr bwMode="auto">
          <a:xfrm>
            <a:off x="119185" y="744031"/>
            <a:ext cx="8520113" cy="3156746"/>
            <a:chOff x="2133600" y="2129115"/>
            <a:chExt cx="5106988" cy="385445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133600" y="4643715"/>
              <a:ext cx="5105400" cy="555625"/>
              <a:chOff x="1248" y="1440"/>
              <a:chExt cx="3216" cy="350"/>
            </a:xfrm>
          </p:grpSpPr>
          <p:sp>
            <p:nvSpPr>
              <p:cNvPr id="22" name="Line 3"/>
              <p:cNvSpPr>
                <a:spLocks noChangeShapeType="1"/>
              </p:cNvSpPr>
              <p:nvPr/>
            </p:nvSpPr>
            <p:spPr bwMode="gray">
              <a:xfrm>
                <a:off x="1440" y="17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Rectangle 4"/>
              <p:cNvSpPr>
                <a:spLocks noChangeArrowheads="1"/>
              </p:cNvSpPr>
              <p:nvPr/>
            </p:nvSpPr>
            <p:spPr bwMode="gray">
              <a:xfrm rot="3419336">
                <a:off x="1261" y="142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F7C80"/>
                  </a:gs>
                  <a:gs pos="100000">
                    <a:srgbClr val="7639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C8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133600" y="2129115"/>
              <a:ext cx="5105400" cy="555625"/>
              <a:chOff x="1248" y="2030"/>
              <a:chExt cx="3216" cy="350"/>
            </a:xfrm>
          </p:grpSpPr>
          <p:sp>
            <p:nvSpPr>
              <p:cNvPr id="19" name="Line 8"/>
              <p:cNvSpPr>
                <a:spLocks noChangeShapeType="1"/>
              </p:cNvSpPr>
              <p:nvPr/>
            </p:nvSpPr>
            <p:spPr bwMode="gray">
              <a:xfrm>
                <a:off x="1440" y="238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gray">
              <a:xfrm rot="3420000">
                <a:off x="1261" y="20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133600" y="2967315"/>
              <a:ext cx="5105400" cy="555625"/>
              <a:chOff x="1248" y="2640"/>
              <a:chExt cx="3216" cy="350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1440" y="29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gray">
              <a:xfrm rot="3419336">
                <a:off x="1261" y="262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2F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2133600" y="3805515"/>
              <a:ext cx="5105400" cy="555625"/>
              <a:chOff x="1248" y="3230"/>
              <a:chExt cx="3216" cy="350"/>
            </a:xfrm>
          </p:grpSpPr>
          <p:sp>
            <p:nvSpPr>
              <p:cNvPr id="13" name="Line 18"/>
              <p:cNvSpPr>
                <a:spLocks noChangeShapeType="1"/>
              </p:cNvSpPr>
              <p:nvPr/>
            </p:nvSpPr>
            <p:spPr bwMode="gray">
              <a:xfrm>
                <a:off x="1441" y="3579"/>
                <a:ext cx="3023" cy="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764718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2133600" y="5504140"/>
              <a:ext cx="5106988" cy="479425"/>
              <a:chOff x="1248" y="3230"/>
              <a:chExt cx="3217" cy="302"/>
            </a:xfrm>
          </p:grpSpPr>
          <p:sp>
            <p:nvSpPr>
              <p:cNvPr id="10" name="Line 23"/>
              <p:cNvSpPr>
                <a:spLocks noChangeShapeType="1"/>
              </p:cNvSpPr>
              <p:nvPr/>
            </p:nvSpPr>
            <p:spPr bwMode="gray">
              <a:xfrm>
                <a:off x="1441" y="3477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320685" y="165778"/>
            <a:ext cx="75813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Розподіл</a:t>
            </a:r>
            <a:r>
              <a:rPr lang="ru-RU" sz="28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годин по курсах </a:t>
            </a:r>
            <a:r>
              <a:rPr lang="ru-RU" sz="2800" b="1" cap="none" spc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географії</a:t>
            </a:r>
            <a:endParaRPr lang="ru-RU" sz="2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4428" y="632510"/>
            <a:ext cx="716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Кількість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годин - 70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Періодичність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(на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тиждень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) – 2 год.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Практичні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роботи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- 8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Дослідження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- 2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gray">
          <a:xfrm>
            <a:off x="809286" y="4479423"/>
            <a:ext cx="8006310" cy="130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gray">
          <a:xfrm rot="3419336">
            <a:off x="394050" y="3983567"/>
            <a:ext cx="392643" cy="868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14427" y="1256578"/>
            <a:ext cx="716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Кількість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годин - 70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Періодичність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(на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тиждень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) – 2 год.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Практичні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роботи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12 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Дослідження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- 4</a:t>
            </a:r>
            <a:endParaRPr lang="ru-RU" sz="1600" b="1" dirty="0">
              <a:ln w="10541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14428" y="1935580"/>
            <a:ext cx="716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Кількість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годин - 70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Періодичність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(на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тиждень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) – 2 год.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Практичні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роботи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- 11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Дослідження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- 8</a:t>
            </a:r>
            <a:endParaRPr lang="ru-RU" sz="1600" b="1" dirty="0">
              <a:ln w="10541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14428" y="3899087"/>
            <a:ext cx="716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Кількість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годин - 35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Періодичність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(на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тиждень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) – 1 год.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Практичні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роботи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10 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Дослідження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- 9</a:t>
            </a:r>
            <a:endParaRPr lang="ru-RU" sz="1600" b="1" dirty="0">
              <a:ln w="10541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14426" y="3262077"/>
            <a:ext cx="716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Кількість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годин - 52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Періодичність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(на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тиждень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) – 1,5 год.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Практичні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роботи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- 7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Дослідження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- 10</a:t>
            </a:r>
            <a:endParaRPr lang="ru-RU" sz="1600" b="1" dirty="0">
              <a:ln w="10541" cmpd="sng">
                <a:noFill/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4428" y="2623404"/>
            <a:ext cx="716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Кількість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годин - 52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Періодичність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(на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тиждень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) – 1,5 год.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Практичні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роботи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- 7 </a:t>
            </a:r>
            <a:r>
              <a:rPr lang="ru-RU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Дослідження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- 4</a:t>
            </a:r>
            <a:endParaRPr lang="ru-RU" sz="1600" b="1" dirty="0">
              <a:ln w="10541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-2100000">
            <a:off x="179595" y="755620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2" name="Прямоугольник 61"/>
          <p:cNvSpPr/>
          <p:nvPr/>
        </p:nvSpPr>
        <p:spPr>
          <a:xfrm rot="-2100000">
            <a:off x="133386" y="282709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3" name="Прямоугольник 62"/>
          <p:cNvSpPr/>
          <p:nvPr/>
        </p:nvSpPr>
        <p:spPr>
          <a:xfrm rot="-2100000">
            <a:off x="106422" y="3513567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4" name="Прямоугольник 63"/>
          <p:cNvSpPr/>
          <p:nvPr/>
        </p:nvSpPr>
        <p:spPr>
          <a:xfrm rot="-2100000">
            <a:off x="153285" y="4227026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5" name="Прямоугольник 64"/>
          <p:cNvSpPr/>
          <p:nvPr/>
        </p:nvSpPr>
        <p:spPr>
          <a:xfrm rot="-2100000">
            <a:off x="163315" y="1435938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6" name="Прямоугольник 65"/>
          <p:cNvSpPr/>
          <p:nvPr/>
        </p:nvSpPr>
        <p:spPr>
          <a:xfrm rot="-2100000">
            <a:off x="175312" y="2112777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7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62437031"/>
              </p:ext>
            </p:extLst>
          </p:nvPr>
        </p:nvGraphicFramePr>
        <p:xfrm>
          <a:off x="284085" y="186431"/>
          <a:ext cx="8682362" cy="474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57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355207" y="1191613"/>
            <a:ext cx="5638800" cy="810659"/>
            <a:chOff x="1731963" y="2592388"/>
            <a:chExt cx="5637603" cy="1368602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927225" y="2597149"/>
              <a:ext cx="5311775" cy="688975"/>
              <a:chOff x="720" y="1392"/>
              <a:chExt cx="4058" cy="480"/>
            </a:xfrm>
          </p:grpSpPr>
          <p:sp>
            <p:nvSpPr>
              <p:cNvPr id="9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214"/>
                <a:chOff x="744" y="1407"/>
                <a:chExt cx="3988" cy="214"/>
              </a:xfrm>
            </p:grpSpPr>
            <p:sp>
              <p:nvSpPr>
                <p:cNvPr id="11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589"/>
                  <a:ext cx="3992" cy="3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alpha val="0"/>
                      </a:srgbClr>
                    </a:gs>
                    <a:gs pos="100000">
                      <a:srgbClr val="58BEC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12" name="AutoShape 2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2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gamma/>
                        <a:tint val="0"/>
                        <a:invGamma/>
                      </a:srgbClr>
                    </a:gs>
                    <a:gs pos="100000">
                      <a:srgbClr val="58BEC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6" name="Text Box 23"/>
            <p:cNvSpPr txBox="1">
              <a:spLocks noChangeArrowheads="1"/>
            </p:cNvSpPr>
            <p:nvPr/>
          </p:nvSpPr>
          <p:spPr bwMode="white">
            <a:xfrm>
              <a:off x="2392223" y="2739915"/>
              <a:ext cx="4977343" cy="122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latin typeface="+mn-lt"/>
                  <a:cs typeface="Times New Roman" pitchFamily="18" charset="0"/>
                </a:rPr>
                <a:t>Біологія. 6-9 кл.</a:t>
              </a:r>
              <a:endParaRPr lang="uk-UA" altLang="ru-RU" sz="2000" b="1" dirty="0" smtClean="0">
                <a:solidFill>
                  <a:srgbClr val="101C56">
                    <a:lumMod val="75000"/>
                  </a:srgbClr>
                </a:solidFill>
                <a:latin typeface="+mn-lt"/>
                <a:cs typeface="Times New Roman" pitchFamily="18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latin typeface="+mn-lt"/>
                  <a:cs typeface="Times New Roman" pitchFamily="18" charset="0"/>
                </a:rPr>
                <a:t>(</a:t>
              </a:r>
              <a:r>
                <a:rPr lang="uk-UA" altLang="ru-RU" b="1" kern="0" dirty="0" smtClean="0">
                  <a:solidFill>
                    <a:srgbClr val="101C56"/>
                  </a:solidFill>
                  <a:latin typeface="+mn-lt"/>
                  <a:cs typeface="Times New Roman" pitchFamily="18" charset="0"/>
                </a:rPr>
                <a:t>Наказ МОН </a:t>
              </a:r>
              <a:r>
                <a:rPr lang="uk-UA" altLang="ru-RU" b="1" kern="0" dirty="0">
                  <a:solidFill>
                    <a:srgbClr val="101C56"/>
                  </a:solidFill>
                  <a:latin typeface="+mn-lt"/>
                  <a:cs typeface="Times New Roman" pitchFamily="18" charset="0"/>
                </a:rPr>
                <a:t>від </a:t>
              </a:r>
              <a:r>
                <a:rPr lang="uk-UA" b="1" kern="0" dirty="0">
                  <a:solidFill>
                    <a:srgbClr val="101C56"/>
                  </a:solidFill>
                  <a:latin typeface="+mn-lt"/>
                  <a:cs typeface="Times New Roman" pitchFamily="18" charset="0"/>
                </a:rPr>
                <a:t>07.06. 2017 № </a:t>
              </a:r>
              <a:r>
                <a:rPr lang="uk-UA" b="1" kern="0" dirty="0" smtClean="0">
                  <a:solidFill>
                    <a:srgbClr val="101C56"/>
                  </a:solidFill>
                  <a:latin typeface="+mn-lt"/>
                  <a:cs typeface="Times New Roman" pitchFamily="18" charset="0"/>
                </a:rPr>
                <a:t>804</a:t>
              </a:r>
              <a:r>
                <a:rPr lang="en-US" b="1" kern="0" dirty="0" smtClean="0">
                  <a:solidFill>
                    <a:srgbClr val="101C56"/>
                  </a:solidFill>
                  <a:latin typeface="+mn-lt"/>
                  <a:cs typeface="Times New Roman" pitchFamily="18" charset="0"/>
                </a:rPr>
                <a:t>)</a:t>
              </a:r>
              <a:endParaRPr lang="uk-UA" b="1" kern="0" dirty="0">
                <a:solidFill>
                  <a:srgbClr val="101C56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7" name="Picture 30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31963" y="2592388"/>
              <a:ext cx="792162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2"/>
            <p:cNvSpPr txBox="1">
              <a:spLocks noChangeArrowheads="1"/>
            </p:cNvSpPr>
            <p:nvPr/>
          </p:nvSpPr>
          <p:spPr bwMode="white">
            <a:xfrm>
              <a:off x="2052570" y="2689152"/>
              <a:ext cx="380919" cy="45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Группа 1"/>
          <p:cNvGrpSpPr>
            <a:grpSpLocks/>
          </p:cNvGrpSpPr>
          <p:nvPr/>
        </p:nvGrpSpPr>
        <p:grpSpPr bwMode="auto">
          <a:xfrm>
            <a:off x="197969" y="2012989"/>
            <a:ext cx="7446296" cy="711396"/>
            <a:chOff x="1731963" y="2592388"/>
            <a:chExt cx="5637603" cy="1112704"/>
          </a:xfrm>
        </p:grpSpPr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1927225" y="2597149"/>
              <a:ext cx="5311775" cy="688975"/>
              <a:chOff x="720" y="1392"/>
              <a:chExt cx="4058" cy="480"/>
            </a:xfrm>
          </p:grpSpPr>
          <p:sp>
            <p:nvSpPr>
              <p:cNvPr id="18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19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214"/>
                <a:chOff x="744" y="1407"/>
                <a:chExt cx="3988" cy="214"/>
              </a:xfrm>
            </p:grpSpPr>
            <p:sp>
              <p:nvSpPr>
                <p:cNvPr id="20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589"/>
                  <a:ext cx="3990" cy="3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alpha val="0"/>
                      </a:srgbClr>
                    </a:gs>
                    <a:gs pos="100000">
                      <a:srgbClr val="58BEC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AutoShape 2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0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gamma/>
                        <a:tint val="0"/>
                        <a:invGamma/>
                      </a:srgbClr>
                    </a:gs>
                    <a:gs pos="100000">
                      <a:srgbClr val="58BEC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5" name="Text Box 23"/>
            <p:cNvSpPr txBox="1">
              <a:spLocks noChangeArrowheads="1"/>
            </p:cNvSpPr>
            <p:nvPr/>
          </p:nvSpPr>
          <p:spPr bwMode="white">
            <a:xfrm>
              <a:off x="2392465" y="2739915"/>
              <a:ext cx="4977101" cy="965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Біологія (Поглиблене вивчення) </a:t>
              </a:r>
              <a:r>
                <a:rPr lang="uk-UA" altLang="ru-RU" sz="2000" b="1" kern="0" dirty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8</a:t>
              </a: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-9 кл.</a:t>
              </a:r>
              <a:endParaRPr lang="uk-UA" altLang="ru-RU" sz="2000" b="1" dirty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(</a:t>
              </a:r>
              <a:r>
                <a:rPr lang="ru-RU" altLang="ru-RU" b="1" kern="0" dirty="0" smtClean="0">
                  <a:solidFill>
                    <a:srgbClr val="101C56"/>
                  </a:solidFill>
                </a:rPr>
                <a:t>Наказ МОН </a:t>
              </a:r>
              <a:r>
                <a:rPr lang="ru-RU" altLang="ru-RU" b="1" kern="0" dirty="0" err="1">
                  <a:solidFill>
                    <a:srgbClr val="101C56"/>
                  </a:solidFill>
                </a:rPr>
                <a:t>від</a:t>
              </a:r>
              <a:r>
                <a:rPr lang="ru-RU" altLang="ru-RU" b="1" kern="0" dirty="0">
                  <a:solidFill>
                    <a:srgbClr val="101C56"/>
                  </a:solidFill>
                </a:rPr>
                <a:t> 17.07.2013 № 983</a:t>
              </a:r>
              <a:r>
                <a:rPr lang="en-US" b="1" kern="0" dirty="0" smtClean="0">
                  <a:solidFill>
                    <a:srgbClr val="101C56"/>
                  </a:solidFill>
                </a:rPr>
                <a:t>)</a:t>
              </a:r>
              <a:endParaRPr lang="uk-UA" b="1" kern="0" dirty="0">
                <a:solidFill>
                  <a:srgbClr val="101C56"/>
                </a:solidFill>
              </a:endParaRPr>
            </a:p>
          </p:txBody>
        </p:sp>
        <p:pic>
          <p:nvPicPr>
            <p:cNvPr id="16" name="Picture 30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31963" y="2592388"/>
              <a:ext cx="792162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2"/>
            <p:cNvSpPr txBox="1">
              <a:spLocks noChangeArrowheads="1"/>
            </p:cNvSpPr>
            <p:nvPr/>
          </p:nvSpPr>
          <p:spPr bwMode="white">
            <a:xfrm>
              <a:off x="2052878" y="2689153"/>
              <a:ext cx="380430" cy="45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8395" y="124766"/>
            <a:ext cx="8731418" cy="9202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БІОЛОГІЯ</a:t>
            </a:r>
            <a:r>
              <a:rPr lang="uk-UA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НАВЧАЛЬНІ ПРОГРАМИ</a:t>
            </a:r>
            <a:endParaRPr lang="ru-RU" sz="30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3"/>
          <p:cNvGrpSpPr>
            <a:grpSpLocks/>
          </p:cNvGrpSpPr>
          <p:nvPr/>
        </p:nvGrpSpPr>
        <p:grpSpPr bwMode="auto">
          <a:xfrm>
            <a:off x="2790657" y="3005061"/>
            <a:ext cx="5751513" cy="824880"/>
            <a:chOff x="1743075" y="4300538"/>
            <a:chExt cx="5614405" cy="1254599"/>
          </a:xfrm>
        </p:grpSpPr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1927225" y="4325938"/>
              <a:ext cx="5311775" cy="688975"/>
              <a:chOff x="720" y="1392"/>
              <a:chExt cx="4058" cy="480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6ECC4C"/>
                  </a:gs>
                  <a:gs pos="50000">
                    <a:srgbClr val="6ECC4C">
                      <a:gamma/>
                      <a:shade val="92157"/>
                      <a:invGamma/>
                    </a:srgbClr>
                  </a:gs>
                  <a:gs pos="100000">
                    <a:srgbClr val="6ECC4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30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5"/>
                  <a:ext cx="3996" cy="11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alpha val="0"/>
                      </a:srgbClr>
                    </a:gs>
                    <a:gs pos="100000">
                      <a:srgbClr val="6ECC4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31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6" cy="11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gamma/>
                        <a:tint val="0"/>
                        <a:invGamma/>
                      </a:srgbClr>
                    </a:gs>
                    <a:gs pos="100000">
                      <a:srgbClr val="6ECC4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25" name="Text Box 25"/>
            <p:cNvSpPr txBox="1">
              <a:spLocks noChangeArrowheads="1"/>
            </p:cNvSpPr>
            <p:nvPr/>
          </p:nvSpPr>
          <p:spPr bwMode="white">
            <a:xfrm>
              <a:off x="2404779" y="4455074"/>
              <a:ext cx="4952701" cy="11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Біологія і екологія 10 - 11 </a:t>
              </a:r>
              <a:r>
                <a:rPr lang="uk-UA" altLang="ru-RU" sz="2000" b="1" kern="0" dirty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кл</a:t>
              </a: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.</a:t>
              </a:r>
              <a:endParaRPr lang="uk-UA" altLang="ru-RU" sz="2000" b="1" dirty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(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Наказ МОН </a:t>
              </a:r>
              <a:r>
                <a:rPr lang="uk-UA" altLang="ru-RU" b="1" kern="0" dirty="0">
                  <a:solidFill>
                    <a:srgbClr val="101C56"/>
                  </a:solidFill>
                </a:rPr>
                <a:t>від 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23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.10. </a:t>
              </a:r>
              <a:r>
                <a:rPr lang="uk-UA" b="1" kern="0" dirty="0">
                  <a:solidFill>
                    <a:srgbClr val="101C56"/>
                  </a:solidFill>
                </a:rPr>
                <a:t>2017 № 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1407)</a:t>
              </a: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 </a:t>
              </a:r>
              <a:endParaRPr lang="en-US" altLang="ru-RU" b="1" kern="0" dirty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</p:txBody>
        </p:sp>
        <p:pic>
          <p:nvPicPr>
            <p:cNvPr id="26" name="Picture 28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43075" y="4300538"/>
              <a:ext cx="792163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34"/>
            <p:cNvSpPr txBox="1">
              <a:spLocks noChangeArrowheads="1"/>
            </p:cNvSpPr>
            <p:nvPr/>
          </p:nvSpPr>
          <p:spPr bwMode="white">
            <a:xfrm>
              <a:off x="2065403" y="4435757"/>
              <a:ext cx="381215" cy="468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Группа 3"/>
          <p:cNvGrpSpPr>
            <a:grpSpLocks/>
          </p:cNvGrpSpPr>
          <p:nvPr/>
        </p:nvGrpSpPr>
        <p:grpSpPr bwMode="auto">
          <a:xfrm>
            <a:off x="197969" y="3826312"/>
            <a:ext cx="8657166" cy="783597"/>
            <a:chOff x="28025" y="4315404"/>
            <a:chExt cx="7514655" cy="1270924"/>
          </a:xfrm>
        </p:grpSpPr>
        <p:grpSp>
          <p:nvGrpSpPr>
            <p:cNvPr id="33" name="Group 8"/>
            <p:cNvGrpSpPr>
              <a:grpSpLocks/>
            </p:cNvGrpSpPr>
            <p:nvPr/>
          </p:nvGrpSpPr>
          <p:grpSpPr bwMode="auto">
            <a:xfrm>
              <a:off x="525324" y="4325938"/>
              <a:ext cx="7017356" cy="688975"/>
              <a:chOff x="-351" y="1392"/>
              <a:chExt cx="5361" cy="480"/>
            </a:xfrm>
          </p:grpSpPr>
          <p:sp>
            <p:nvSpPr>
              <p:cNvPr id="37" name="AutoShape 9"/>
              <p:cNvSpPr>
                <a:spLocks noChangeArrowheads="1"/>
              </p:cNvSpPr>
              <p:nvPr/>
            </p:nvSpPr>
            <p:spPr bwMode="gray">
              <a:xfrm>
                <a:off x="-351" y="1392"/>
                <a:ext cx="5361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6ECC4C"/>
                  </a:gs>
                  <a:gs pos="50000">
                    <a:srgbClr val="6ECC4C">
                      <a:gamma/>
                      <a:shade val="92157"/>
                      <a:invGamma/>
                    </a:srgbClr>
                  </a:gs>
                  <a:gs pos="100000">
                    <a:srgbClr val="6ECC4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38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39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90" cy="12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alpha val="0"/>
                      </a:srgbClr>
                    </a:gs>
                    <a:gs pos="100000">
                      <a:srgbClr val="6ECC4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40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0" cy="11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gamma/>
                        <a:tint val="0"/>
                        <a:invGamma/>
                      </a:srgbClr>
                    </a:gs>
                    <a:gs pos="100000">
                      <a:srgbClr val="6ECC4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34" name="Text Box 25"/>
            <p:cNvSpPr txBox="1">
              <a:spLocks noChangeArrowheads="1"/>
            </p:cNvSpPr>
            <p:nvPr/>
          </p:nvSpPr>
          <p:spPr bwMode="white">
            <a:xfrm>
              <a:off x="800433" y="4413241"/>
              <a:ext cx="6742247" cy="117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Біологія і екологія 10 - 11 кл. (Профільний рівень)</a:t>
              </a:r>
              <a:endParaRPr lang="en-US" altLang="ru-RU" sz="2000" b="1" kern="0" dirty="0" smtClean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 </a:t>
              </a:r>
              <a:r>
                <a:rPr lang="uk-UA" altLang="ru-RU" b="1" kern="0" dirty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(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Наказ МОН </a:t>
              </a:r>
              <a:r>
                <a:rPr lang="uk-UA" altLang="ru-RU" b="1" kern="0" dirty="0">
                  <a:solidFill>
                    <a:srgbClr val="101C56"/>
                  </a:solidFill>
                </a:rPr>
                <a:t>від 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23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.10. </a:t>
              </a:r>
              <a:r>
                <a:rPr lang="uk-UA" b="1" kern="0" dirty="0">
                  <a:solidFill>
                    <a:srgbClr val="101C56"/>
                  </a:solidFill>
                </a:rPr>
                <a:t>2017 № 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1407)</a:t>
              </a:r>
              <a:endParaRPr lang="uk-UA" altLang="ru-RU" b="1" kern="0" dirty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</p:txBody>
        </p:sp>
        <p:pic>
          <p:nvPicPr>
            <p:cNvPr id="35" name="Picture 28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408789" y="4315404"/>
              <a:ext cx="792163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4"/>
            <p:cNvSpPr txBox="1">
              <a:spLocks noChangeArrowheads="1"/>
            </p:cNvSpPr>
            <p:nvPr/>
          </p:nvSpPr>
          <p:spPr bwMode="white">
            <a:xfrm>
              <a:off x="28025" y="4492171"/>
              <a:ext cx="380764" cy="468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7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87"/>
          <p:cNvGrpSpPr>
            <a:grpSpLocks/>
          </p:cNvGrpSpPr>
          <p:nvPr/>
        </p:nvGrpSpPr>
        <p:grpSpPr bwMode="auto">
          <a:xfrm>
            <a:off x="119185" y="744031"/>
            <a:ext cx="8520113" cy="3156746"/>
            <a:chOff x="2133600" y="2129115"/>
            <a:chExt cx="5106988" cy="385445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133600" y="4643715"/>
              <a:ext cx="5105400" cy="555625"/>
              <a:chOff x="1248" y="1440"/>
              <a:chExt cx="3216" cy="350"/>
            </a:xfrm>
          </p:grpSpPr>
          <p:sp>
            <p:nvSpPr>
              <p:cNvPr id="22" name="Line 3"/>
              <p:cNvSpPr>
                <a:spLocks noChangeShapeType="1"/>
              </p:cNvSpPr>
              <p:nvPr/>
            </p:nvSpPr>
            <p:spPr bwMode="gray">
              <a:xfrm>
                <a:off x="1440" y="17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Rectangle 4"/>
              <p:cNvSpPr>
                <a:spLocks noChangeArrowheads="1"/>
              </p:cNvSpPr>
              <p:nvPr/>
            </p:nvSpPr>
            <p:spPr bwMode="gray">
              <a:xfrm rot="3419336">
                <a:off x="1261" y="142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F7C80"/>
                  </a:gs>
                  <a:gs pos="100000">
                    <a:srgbClr val="7639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C8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133600" y="2129115"/>
              <a:ext cx="5105400" cy="555625"/>
              <a:chOff x="1248" y="2030"/>
              <a:chExt cx="3216" cy="350"/>
            </a:xfrm>
          </p:grpSpPr>
          <p:sp>
            <p:nvSpPr>
              <p:cNvPr id="19" name="Line 8"/>
              <p:cNvSpPr>
                <a:spLocks noChangeShapeType="1"/>
              </p:cNvSpPr>
              <p:nvPr/>
            </p:nvSpPr>
            <p:spPr bwMode="gray">
              <a:xfrm>
                <a:off x="1440" y="238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gray">
              <a:xfrm rot="3420000">
                <a:off x="1261" y="20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133600" y="2967315"/>
              <a:ext cx="5105400" cy="555625"/>
              <a:chOff x="1248" y="2640"/>
              <a:chExt cx="3216" cy="350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1440" y="29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gray">
              <a:xfrm rot="3419336">
                <a:off x="1261" y="262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2F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2133600" y="3805515"/>
              <a:ext cx="5105400" cy="555625"/>
              <a:chOff x="1248" y="3230"/>
              <a:chExt cx="3216" cy="350"/>
            </a:xfrm>
          </p:grpSpPr>
          <p:sp>
            <p:nvSpPr>
              <p:cNvPr id="13" name="Line 18"/>
              <p:cNvSpPr>
                <a:spLocks noChangeShapeType="1"/>
              </p:cNvSpPr>
              <p:nvPr/>
            </p:nvSpPr>
            <p:spPr bwMode="gray">
              <a:xfrm>
                <a:off x="1441" y="3579"/>
                <a:ext cx="3023" cy="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764718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2133600" y="5504140"/>
              <a:ext cx="5106988" cy="479425"/>
              <a:chOff x="1248" y="3230"/>
              <a:chExt cx="3217" cy="302"/>
            </a:xfrm>
          </p:grpSpPr>
          <p:sp>
            <p:nvSpPr>
              <p:cNvPr id="10" name="Line 23"/>
              <p:cNvSpPr>
                <a:spLocks noChangeShapeType="1"/>
              </p:cNvSpPr>
              <p:nvPr/>
            </p:nvSpPr>
            <p:spPr bwMode="gray">
              <a:xfrm>
                <a:off x="1441" y="3477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320685" y="165778"/>
            <a:ext cx="75813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Розподіл</a:t>
            </a:r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годин по курсах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біології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8212" y="678675"/>
            <a:ext cx="7697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Кількість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годин - 70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(на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тиждень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) – 2 год.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Практичні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роботи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5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Лабораторні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дослідження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14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Дослідницький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практикум – 5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Міні-проекти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не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менше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4 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Екскурсії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1 </a:t>
            </a:r>
            <a:endParaRPr lang="ru-RU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gray">
          <a:xfrm>
            <a:off x="809286" y="4479423"/>
            <a:ext cx="8006310" cy="130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gray">
          <a:xfrm rot="3419336">
            <a:off x="394050" y="3983567"/>
            <a:ext cx="392643" cy="868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8212" y="1256578"/>
            <a:ext cx="7521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Кількість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годин - 70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(на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тиждень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) – 2 год.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Практичні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роботи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– 7 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Лабораторні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дослідження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– 5 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Міні-проекти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– не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менше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4 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Екскурсії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- 2  </a:t>
            </a:r>
            <a:endParaRPr lang="ru-RU" sz="1300" b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9683" y="1906019"/>
            <a:ext cx="74581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Кількість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годин - 70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(на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тиждень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) – 2 год.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Лабораторні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роботи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1 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Лабораторні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дослідження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12-13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Дослідницький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практикум – 5 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Проекти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не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менше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4</a:t>
            </a:r>
          </a:p>
          <a:p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(на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розсуд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вчителя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)</a:t>
            </a:r>
            <a:endParaRPr lang="ru-RU" sz="1300" b="1" dirty="0">
              <a:ln w="10541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1478" y="3897976"/>
            <a:ext cx="7486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Кількість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годин - 70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(на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тиждень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) – 2 год.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Практичні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роботи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3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Навчальні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проекти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не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менше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3 </a:t>
            </a:r>
            <a:endParaRPr lang="ru-RU" sz="1300" b="1" dirty="0">
              <a:ln w="10541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-2100000">
            <a:off x="179595" y="755620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2" name="Прямоугольник 61"/>
          <p:cNvSpPr/>
          <p:nvPr/>
        </p:nvSpPr>
        <p:spPr>
          <a:xfrm rot="-2100000">
            <a:off x="133386" y="282709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3" name="Прямоугольник 62"/>
          <p:cNvSpPr/>
          <p:nvPr/>
        </p:nvSpPr>
        <p:spPr>
          <a:xfrm rot="-2100000">
            <a:off x="106422" y="3513567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4" name="Прямоугольник 63"/>
          <p:cNvSpPr/>
          <p:nvPr/>
        </p:nvSpPr>
        <p:spPr>
          <a:xfrm rot="-2100000">
            <a:off x="153285" y="4227026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5" name="Прямоугольник 64"/>
          <p:cNvSpPr/>
          <p:nvPr/>
        </p:nvSpPr>
        <p:spPr>
          <a:xfrm rot="-2100000">
            <a:off x="163315" y="1435938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6" name="Прямоугольник 65"/>
          <p:cNvSpPr/>
          <p:nvPr/>
        </p:nvSpPr>
        <p:spPr>
          <a:xfrm rot="-2100000">
            <a:off x="175312" y="2112777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81157" y="2616719"/>
            <a:ext cx="74581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Кількість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годин - 70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(на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тиждень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) – 2 год.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Практичні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роботи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– 3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Лабораторні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роботи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- 1 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Лабораторні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дослідження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– 3 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Проекти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–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8508" y="3270955"/>
            <a:ext cx="74581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Кількість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годин - 70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(на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тиждень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) – 2 год.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Практичні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роботи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– 2 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Лабораторні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роботи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– 4 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Навчальні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проекти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– не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менше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015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85701137"/>
              </p:ext>
            </p:extLst>
          </p:nvPr>
        </p:nvGraphicFramePr>
        <p:xfrm>
          <a:off x="284085" y="186431"/>
          <a:ext cx="8682362" cy="474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3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169" y="14063"/>
            <a:ext cx="9025387" cy="99257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 algn="ctr"/>
            <a:r>
              <a:rPr lang="uk-UA" sz="3000" b="1" dirty="0"/>
              <a:t>Практична робота – демонстрація  учнями сформованих предметних </a:t>
            </a:r>
            <a:r>
              <a:rPr lang="uk-UA" sz="3000" b="1" dirty="0" err="1"/>
              <a:t>компетентностей</a:t>
            </a:r>
            <a:endParaRPr lang="uk-UA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943082"/>
            <a:ext cx="9025387" cy="373178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542912" lvl="1" indent="-277409" algn="just">
              <a:buClr>
                <a:srgbClr val="EA157A"/>
              </a:buClr>
            </a:pPr>
            <a:r>
              <a:rPr lang="uk-UA" b="1" i="1" dirty="0">
                <a:solidFill>
                  <a:prstClr val="black"/>
                </a:solidFill>
              </a:rPr>
              <a:t>Мета</a:t>
            </a:r>
            <a:r>
              <a:rPr lang="uk-UA" dirty="0">
                <a:solidFill>
                  <a:prstClr val="black"/>
                </a:solidFill>
              </a:rPr>
              <a:t> –  закріплення або перевірка засвоєння навчального матеріалу та рівня сформованості практичних умінь і навичок;       </a:t>
            </a:r>
          </a:p>
          <a:p>
            <a:pPr marL="540530" lvl="1" algn="just">
              <a:buClr>
                <a:srgbClr val="EA157A"/>
              </a:buClr>
            </a:pPr>
            <a:r>
              <a:rPr lang="uk-UA" dirty="0">
                <a:solidFill>
                  <a:prstClr val="black"/>
                </a:solidFill>
              </a:rPr>
              <a:t>демонстрування: </a:t>
            </a:r>
          </a:p>
          <a:p>
            <a:pPr marL="797699" lvl="1" indent="-257168" algn="just">
              <a:buClr>
                <a:srgbClr val="EA157A"/>
              </a:buClr>
              <a:buFont typeface="Courier New" pitchFamily="49" charset="0"/>
              <a:buChar char="o"/>
            </a:pPr>
            <a:r>
              <a:rPr lang="uk-UA" dirty="0">
                <a:solidFill>
                  <a:prstClr val="black"/>
                </a:solidFill>
              </a:rPr>
              <a:t>навичок роботи з натуральними об'єктами, мікроскопом та лабораторним обладнанням; </a:t>
            </a:r>
          </a:p>
          <a:p>
            <a:pPr marL="797699" lvl="1" indent="-257168" algn="just">
              <a:buClr>
                <a:srgbClr val="EA157A"/>
              </a:buClr>
              <a:buFont typeface="Courier New" pitchFamily="49" charset="0"/>
              <a:buChar char="o"/>
            </a:pPr>
            <a:r>
              <a:rPr lang="uk-UA" dirty="0">
                <a:solidFill>
                  <a:prstClr val="black"/>
                </a:solidFill>
              </a:rPr>
              <a:t>умінь розрізняти біологічні об'єкти, розв'язувати пізнавальні завдання за інструктивною карткою; </a:t>
            </a:r>
          </a:p>
          <a:p>
            <a:pPr marL="797699" lvl="1" indent="-257168" algn="just">
              <a:buClr>
                <a:srgbClr val="EA157A"/>
              </a:buClr>
              <a:buFont typeface="Courier New" pitchFamily="49" charset="0"/>
              <a:buChar char="o"/>
            </a:pPr>
            <a:r>
              <a:rPr lang="uk-UA" dirty="0">
                <a:solidFill>
                  <a:prstClr val="black"/>
                </a:solidFill>
              </a:rPr>
              <a:t>умінь порівнювати, робити висновки, розв'язувати вправи та задачі.</a:t>
            </a:r>
            <a:endParaRPr lang="uk-UA" b="1" dirty="0">
              <a:solidFill>
                <a:prstClr val="black"/>
              </a:solidFill>
            </a:endParaRPr>
          </a:p>
          <a:p>
            <a:pPr marL="541721" lvl="1" indent="-335747"/>
            <a:r>
              <a:rPr lang="uk-UA" dirty="0">
                <a:solidFill>
                  <a:schemeClr val="tx1"/>
                </a:solidFill>
              </a:rPr>
              <a:t>Час виконання – </a:t>
            </a:r>
            <a:r>
              <a:rPr lang="uk-UA" b="1" i="1" dirty="0">
                <a:solidFill>
                  <a:schemeClr val="tx1"/>
                </a:solidFill>
              </a:rPr>
              <a:t>окремий урок</a:t>
            </a:r>
            <a:r>
              <a:rPr lang="uk-UA" dirty="0">
                <a:solidFill>
                  <a:schemeClr val="tx1"/>
                </a:solidFill>
              </a:rPr>
              <a:t>, який передбачає такі </a:t>
            </a:r>
            <a:r>
              <a:rPr lang="uk-UA" b="1" i="1" dirty="0">
                <a:solidFill>
                  <a:schemeClr val="tx1"/>
                </a:solidFill>
              </a:rPr>
              <a:t>етапи</a:t>
            </a:r>
            <a:r>
              <a:rPr lang="uk-UA" dirty="0">
                <a:solidFill>
                  <a:schemeClr val="tx1"/>
                </a:solidFill>
              </a:rPr>
              <a:t>: </a:t>
            </a:r>
          </a:p>
          <a:p>
            <a:pPr marL="874613" lvl="3" indent="-257168">
              <a:buFont typeface="Courier New" pitchFamily="49" charset="0"/>
              <a:buChar char="o"/>
            </a:pPr>
            <a:r>
              <a:rPr lang="uk-UA" dirty="0"/>
              <a:t>Визначення мети і завдань</a:t>
            </a:r>
          </a:p>
          <a:p>
            <a:pPr marL="874613" lvl="3" indent="-257168">
              <a:buFont typeface="Courier New" pitchFamily="49" charset="0"/>
              <a:buChar char="o"/>
            </a:pPr>
            <a:r>
              <a:rPr lang="uk-UA" dirty="0"/>
              <a:t>Пояснення вчителя</a:t>
            </a:r>
          </a:p>
          <a:p>
            <a:pPr marL="874613" lvl="3" indent="-257168">
              <a:buFont typeface="Courier New" pitchFamily="49" charset="0"/>
              <a:buChar char="o"/>
            </a:pPr>
            <a:r>
              <a:rPr lang="uk-UA" dirty="0"/>
              <a:t>Демонстрування вчителем дій, операцій</a:t>
            </a:r>
          </a:p>
          <a:p>
            <a:pPr marL="874613" lvl="3" indent="-257168">
              <a:buFont typeface="Courier New" pitchFamily="49" charset="0"/>
              <a:buChar char="o"/>
            </a:pPr>
            <a:r>
              <a:rPr lang="uk-UA" dirty="0"/>
              <a:t>Пробне виконання дій, операцій окремими учнями, спостереження іншими</a:t>
            </a:r>
          </a:p>
          <a:p>
            <a:pPr marL="874613" lvl="3" indent="-257168">
              <a:buFont typeface="Courier New" pitchFamily="49" charset="0"/>
              <a:buChar char="o"/>
            </a:pPr>
            <a:r>
              <a:rPr lang="uk-UA" dirty="0"/>
              <a:t>Виконання роботи всіма учнями</a:t>
            </a:r>
          </a:p>
          <a:p>
            <a:pPr marL="874613" lvl="3" indent="-257168">
              <a:buFont typeface="Courier New" pitchFamily="49" charset="0"/>
              <a:buChar char="o"/>
            </a:pPr>
            <a:r>
              <a:rPr lang="uk-UA" dirty="0"/>
              <a:t>Аналіз помилок, </a:t>
            </a:r>
            <a:r>
              <a:rPr lang="uk-UA" dirty="0" err="1"/>
              <a:t>проговорювання</a:t>
            </a:r>
            <a:r>
              <a:rPr lang="uk-UA" dirty="0"/>
              <a:t> вголос дій, операцій</a:t>
            </a:r>
          </a:p>
          <a:p>
            <a:pPr marL="874613" lvl="3" indent="-257168">
              <a:buFont typeface="Courier New" pitchFamily="49" charset="0"/>
              <a:buChar char="o"/>
            </a:pPr>
            <a:r>
              <a:rPr lang="uk-UA" dirty="0"/>
              <a:t>Оформлення звіту про роботу, підсумки</a:t>
            </a:r>
          </a:p>
          <a:p>
            <a:pPr marL="874613" lvl="3" indent="-257168">
              <a:buFont typeface="Courier New" pitchFamily="49" charset="0"/>
              <a:buChar char="o"/>
            </a:pPr>
            <a:r>
              <a:rPr lang="uk-UA" b="1" i="1" dirty="0"/>
              <a:t>Оцінювання всіх учнів</a:t>
            </a:r>
            <a:r>
              <a:rPr lang="uk-UA" dirty="0"/>
              <a:t>, при цьому оцінюються перш за все </a:t>
            </a:r>
            <a:r>
              <a:rPr lang="uk-UA" b="1" dirty="0"/>
              <a:t>практичні уміння</a:t>
            </a:r>
            <a:r>
              <a:rPr lang="uk-UA" dirty="0"/>
              <a:t>, визначені метою роботи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914400"/>
            <a:ext cx="4618727" cy="3829050"/>
          </a:xfrm>
        </p:spPr>
        <p:txBody>
          <a:bodyPr>
            <a:normAutofit/>
          </a:bodyPr>
          <a:lstStyle/>
          <a:p>
            <a:pPr marL="542912" lvl="1" indent="-277409" algn="just">
              <a:buClr>
                <a:srgbClr val="EA157A"/>
              </a:buClr>
            </a:pPr>
            <a:endParaRPr lang="uk-UA" sz="1800" dirty="0">
              <a:solidFill>
                <a:schemeClr val="tx1"/>
              </a:solidFill>
            </a:endParaRPr>
          </a:p>
          <a:p>
            <a:pPr marL="541721" lvl="1" indent="-275028" algn="just">
              <a:buClr>
                <a:srgbClr val="EA157A"/>
              </a:buClr>
            </a:pPr>
            <a:endParaRPr lang="uk-UA" sz="1800" dirty="0">
              <a:solidFill>
                <a:schemeClr val="tx1"/>
              </a:solidFill>
            </a:endParaRPr>
          </a:p>
          <a:p>
            <a:pPr marL="541721" lvl="1" indent="-275028" algn="just">
              <a:buClr>
                <a:srgbClr val="EA157A"/>
              </a:buClr>
            </a:pPr>
            <a:endParaRPr lang="uk-UA" sz="1500" dirty="0">
              <a:solidFill>
                <a:schemeClr val="tx1"/>
              </a:solidFill>
            </a:endParaRPr>
          </a:p>
          <a:p>
            <a:pPr marL="591726" indent="-325033" algn="just">
              <a:buClr>
                <a:srgbClr val="EA157A"/>
              </a:buClr>
              <a:buFont typeface="Courier New" pitchFamily="49" charset="0"/>
              <a:buChar char="o"/>
            </a:pPr>
            <a:endParaRPr lang="uk-UA" sz="1900" dirty="0">
              <a:solidFill>
                <a:schemeClr val="tx1"/>
              </a:solidFill>
            </a:endParaRPr>
          </a:p>
          <a:p>
            <a:pPr marL="542912" lvl="1" indent="-277409" algn="just">
              <a:buClr>
                <a:srgbClr val="EA157A"/>
              </a:buClr>
            </a:pPr>
            <a:endParaRPr lang="uk-UA" dirty="0"/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789" y="1041639"/>
            <a:ext cx="4096213" cy="27626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931653"/>
            <a:ext cx="4878238" cy="353173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542912" lvl="1" indent="-277409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Виконується </a:t>
            </a:r>
            <a:r>
              <a:rPr lang="uk-UA" sz="1500" dirty="0">
                <a:solidFill>
                  <a:schemeClr val="tx1"/>
                </a:solidFill>
              </a:rPr>
              <a:t>на одному з етапів уроку. </a:t>
            </a:r>
            <a:r>
              <a:rPr lang="uk-UA" sz="1500" b="1" i="1" dirty="0">
                <a:solidFill>
                  <a:schemeClr val="tx1"/>
                </a:solidFill>
              </a:rPr>
              <a:t>Мета</a:t>
            </a:r>
            <a:r>
              <a:rPr lang="uk-UA" sz="1500" dirty="0">
                <a:solidFill>
                  <a:schemeClr val="tx1"/>
                </a:solidFill>
              </a:rPr>
              <a:t> –  закріплення або перевірка засвоєння навчального матеріалу та рівня сформованості практичних умінь і навичок; демонстрування навичок роботи з натуральними об'єктами, мікроскопом та лабораторним обладнанням; умінь розрізняти біологічні об'єкти, розв'язувати пізнавальні завдання за інструктивною карткою; умінь порівнювати, робити висновки, розв'язувати вправи та задачі.</a:t>
            </a:r>
            <a:endParaRPr lang="uk-UA" sz="1500" b="1" dirty="0">
              <a:solidFill>
                <a:schemeClr val="tx1"/>
              </a:solidFill>
            </a:endParaRPr>
          </a:p>
          <a:p>
            <a:pPr marL="541721" lvl="1" indent="-275028" algn="just">
              <a:buClr>
                <a:srgbClr val="EA157A"/>
              </a:buClr>
            </a:pPr>
            <a:r>
              <a:rPr lang="uk-UA" sz="1500" dirty="0">
                <a:solidFill>
                  <a:schemeClr val="tx1"/>
                </a:solidFill>
              </a:rPr>
              <a:t>Виконання роботи всіма учнями.</a:t>
            </a:r>
          </a:p>
          <a:p>
            <a:pPr marL="541721" lvl="1" indent="-275028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Оформлення</a:t>
            </a:r>
            <a:r>
              <a:rPr lang="uk-UA" sz="1500" dirty="0">
                <a:solidFill>
                  <a:schemeClr val="tx1"/>
                </a:solidFill>
              </a:rPr>
              <a:t> ходу роботи, звіту про роботу, підведення підсумків роботи у зошиті </a:t>
            </a:r>
            <a:r>
              <a:rPr lang="uk-UA" sz="1500" b="1" dirty="0">
                <a:solidFill>
                  <a:schemeClr val="tx1"/>
                </a:solidFill>
              </a:rPr>
              <a:t>обов'язкове</a:t>
            </a:r>
            <a:r>
              <a:rPr lang="uk-UA" sz="15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674" y="2"/>
            <a:ext cx="9038327" cy="99257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 algn="ctr"/>
            <a:r>
              <a:rPr lang="uk-UA" sz="3000" b="1" dirty="0"/>
              <a:t>Лабораторна робота – одна із форм </a:t>
            </a:r>
            <a:br>
              <a:rPr lang="uk-UA" sz="3000" b="1" dirty="0"/>
            </a:br>
            <a:r>
              <a:rPr lang="uk-UA" sz="3000" b="1" dirty="0" err="1"/>
              <a:t>діяльнісного</a:t>
            </a:r>
            <a:r>
              <a:rPr lang="uk-UA" sz="3000" b="1" dirty="0"/>
              <a:t> навчання</a:t>
            </a:r>
            <a:endParaRPr lang="uk-UA" sz="3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" y="4384155"/>
            <a:ext cx="7627907" cy="53091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541721" lvl="1" indent="-275028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Оцінювання</a:t>
            </a:r>
            <a:r>
              <a:rPr lang="uk-UA" sz="1500" dirty="0">
                <a:solidFill>
                  <a:schemeClr val="tx1"/>
                </a:solidFill>
              </a:rPr>
              <a:t> </a:t>
            </a:r>
            <a:r>
              <a:rPr lang="uk-UA" sz="1500" b="1" dirty="0">
                <a:solidFill>
                  <a:schemeClr val="tx1"/>
                </a:solidFill>
              </a:rPr>
              <a:t>всіх учнів</a:t>
            </a:r>
            <a:r>
              <a:rPr lang="uk-UA" sz="1500" dirty="0">
                <a:solidFill>
                  <a:schemeClr val="tx1"/>
                </a:solidFill>
              </a:rPr>
              <a:t>, при цьому оцінюються перш за все практичні уміння, визначені метою роботи.</a:t>
            </a:r>
          </a:p>
        </p:txBody>
      </p:sp>
    </p:spTree>
    <p:extLst>
      <p:ext uri="{BB962C8B-B14F-4D97-AF65-F5344CB8AC3E}">
        <p14:creationId xmlns:p14="http://schemas.microsoft.com/office/powerpoint/2010/main" val="21616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459300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41101"/>
            <a:ext cx="3786214" cy="3518636"/>
          </a:xfrm>
        </p:spPr>
      </p:pic>
      <p:sp>
        <p:nvSpPr>
          <p:cNvPr id="2" name="Прямоугольник 1"/>
          <p:cNvSpPr/>
          <p:nvPr/>
        </p:nvSpPr>
        <p:spPr>
          <a:xfrm>
            <a:off x="3409592" y="684745"/>
            <a:ext cx="5479930" cy="397801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542912" lvl="1" indent="-277409" algn="just"/>
            <a:r>
              <a:rPr lang="uk-UA" sz="1500" b="1" i="1" dirty="0">
                <a:solidFill>
                  <a:schemeClr val="tx1"/>
                </a:solidFill>
              </a:rPr>
              <a:t>Виконується </a:t>
            </a:r>
            <a:r>
              <a:rPr lang="uk-UA" sz="1500" dirty="0">
                <a:solidFill>
                  <a:schemeClr val="tx1"/>
                </a:solidFill>
              </a:rPr>
              <a:t>на етапі засвоєння нових знань</a:t>
            </a:r>
          </a:p>
          <a:p>
            <a:pPr marL="542912" lvl="1" indent="-277409" algn="just"/>
            <a:r>
              <a:rPr lang="uk-UA" sz="1500" b="1" i="1" dirty="0">
                <a:solidFill>
                  <a:schemeClr val="tx1"/>
                </a:solidFill>
              </a:rPr>
              <a:t>Мета</a:t>
            </a:r>
            <a:r>
              <a:rPr lang="uk-UA" sz="1500" dirty="0">
                <a:solidFill>
                  <a:schemeClr val="tx1"/>
                </a:solidFill>
              </a:rPr>
              <a:t> </a:t>
            </a:r>
            <a:r>
              <a:rPr lang="uk-UA" sz="1500" b="1" dirty="0">
                <a:solidFill>
                  <a:schemeClr val="tx1"/>
                </a:solidFill>
              </a:rPr>
              <a:t>–</a:t>
            </a:r>
            <a:r>
              <a:rPr lang="uk-UA" sz="1500" dirty="0">
                <a:solidFill>
                  <a:schemeClr val="tx1"/>
                </a:solidFill>
              </a:rPr>
              <a:t>  набуття нових знань, розвиток уміння спостерігати, описувати, виділяти ознаки, виконувати схематичні</a:t>
            </a:r>
            <a:r>
              <a:rPr lang="uk-UA" sz="1500" dirty="0"/>
              <a:t> </a:t>
            </a:r>
            <a:r>
              <a:rPr lang="uk-UA" sz="1500" dirty="0">
                <a:solidFill>
                  <a:schemeClr val="tx1"/>
                </a:solidFill>
              </a:rPr>
              <a:t>рисунки біологічних об'єктів; робити висновки; формування навичок роботи з мікроскопом;</a:t>
            </a:r>
            <a:r>
              <a:rPr lang="uk-UA" sz="1500" dirty="0"/>
              <a:t> </a:t>
            </a:r>
            <a:r>
              <a:rPr lang="uk-UA" sz="1500" dirty="0">
                <a:solidFill>
                  <a:schemeClr val="tx1"/>
                </a:solidFill>
              </a:rPr>
              <a:t>розв’язування пізнавальних завдань. </a:t>
            </a:r>
          </a:p>
          <a:p>
            <a:pPr marL="542912" lvl="1" indent="-277409" algn="just"/>
            <a:r>
              <a:rPr lang="uk-UA" sz="1500" b="1" i="1" dirty="0">
                <a:solidFill>
                  <a:schemeClr val="tx1"/>
                </a:solidFill>
              </a:rPr>
              <a:t>Форми виконання – </a:t>
            </a:r>
            <a:r>
              <a:rPr lang="uk-UA" sz="1500" dirty="0">
                <a:solidFill>
                  <a:schemeClr val="tx1"/>
                </a:solidFill>
              </a:rPr>
              <a:t>фронтально під керівництвом учителя, групою або індивідуально за наданим планом.</a:t>
            </a:r>
            <a:endParaRPr lang="uk-UA" sz="1500" b="1" i="1" dirty="0">
              <a:solidFill>
                <a:schemeClr val="tx1"/>
              </a:solidFill>
            </a:endParaRPr>
          </a:p>
          <a:p>
            <a:pPr marL="542912" lvl="1" indent="-277409" algn="just"/>
            <a:r>
              <a:rPr lang="uk-UA" sz="1500" b="1" i="1" dirty="0">
                <a:solidFill>
                  <a:schemeClr val="tx1"/>
                </a:solidFill>
              </a:rPr>
              <a:t>Прийоми виконання та оформлення результатів </a:t>
            </a:r>
            <a:r>
              <a:rPr lang="uk-UA" sz="1500" dirty="0">
                <a:solidFill>
                  <a:schemeClr val="tx1"/>
                </a:solidFill>
              </a:rPr>
              <a:t>визначаються учителем (усна розповідь, письмовий опис, відповіді на запитання).</a:t>
            </a:r>
          </a:p>
          <a:p>
            <a:pPr marL="542912" lvl="1" indent="-277409" algn="just"/>
            <a:r>
              <a:rPr lang="uk-UA" sz="1500" b="1" i="1" dirty="0">
                <a:solidFill>
                  <a:schemeClr val="tx1"/>
                </a:solidFill>
              </a:rPr>
              <a:t>Запис у класному журналі</a:t>
            </a:r>
            <a:r>
              <a:rPr lang="uk-UA" sz="1500" dirty="0">
                <a:solidFill>
                  <a:schemeClr val="tx1"/>
                </a:solidFill>
              </a:rPr>
              <a:t>: «Амеба, інфузорія – одноклітинні твариноподібні організми. Лабораторне дослідження: спостереження інфузорій».</a:t>
            </a:r>
          </a:p>
          <a:p>
            <a:pPr marL="542912" lvl="1" indent="-277409" algn="just"/>
            <a:r>
              <a:rPr lang="uk-UA" sz="1500" b="1" i="1" dirty="0">
                <a:solidFill>
                  <a:schemeClr val="tx1"/>
                </a:solidFill>
              </a:rPr>
              <a:t>Оцінювання</a:t>
            </a:r>
            <a:r>
              <a:rPr lang="uk-UA" sz="1500" dirty="0">
                <a:solidFill>
                  <a:schemeClr val="tx1"/>
                </a:solidFill>
              </a:rPr>
              <a:t> не передбачено.</a:t>
            </a:r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8886" y="62504"/>
            <a:ext cx="5218016" cy="530915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lvl="0" algn="ctr"/>
            <a:r>
              <a:rPr lang="uk-UA" sz="3000" b="1" dirty="0"/>
              <a:t>Лабораторне дослідження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10228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984570" y="51470"/>
            <a:ext cx="6159655" cy="864096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/>
          <a:p>
            <a:pPr algn="ctr"/>
            <a:r>
              <a:rPr lang="ru-RU" sz="3000" dirty="0"/>
              <a:t>ЗАКОН УКРАЇНИ</a:t>
            </a:r>
            <a:br>
              <a:rPr lang="ru-RU" sz="3000" dirty="0"/>
            </a:br>
            <a:r>
              <a:rPr lang="ru-RU" sz="3000" dirty="0"/>
              <a:t>Про </a:t>
            </a:r>
            <a:r>
              <a:rPr lang="ru-RU" sz="3000" dirty="0" err="1"/>
              <a:t>повну</a:t>
            </a:r>
            <a:r>
              <a:rPr lang="ru-RU" sz="3000" dirty="0"/>
              <a:t> </a:t>
            </a:r>
            <a:r>
              <a:rPr lang="ru-RU" sz="3000" dirty="0" err="1"/>
              <a:t>загальну</a:t>
            </a:r>
            <a:r>
              <a:rPr lang="ru-RU" sz="3000" dirty="0"/>
              <a:t> </a:t>
            </a:r>
            <a:r>
              <a:rPr lang="ru-RU" sz="3000" dirty="0" err="1"/>
              <a:t>середню</a:t>
            </a:r>
            <a:r>
              <a:rPr lang="ru-RU" sz="3000" dirty="0"/>
              <a:t> </a:t>
            </a:r>
            <a:r>
              <a:rPr lang="ru-RU" sz="3000" dirty="0" err="1"/>
              <a:t>освіту</a:t>
            </a:r>
            <a:endParaRPr lang="ru-RU" sz="3000" dirty="0"/>
          </a:p>
        </p:txBody>
      </p:sp>
      <p:sp>
        <p:nvSpPr>
          <p:cNvPr id="201" name="Google Shape;201;p14"/>
          <p:cNvSpPr txBox="1"/>
          <p:nvPr/>
        </p:nvSpPr>
        <p:spPr>
          <a:xfrm>
            <a:off x="2123728" y="681128"/>
            <a:ext cx="7128792" cy="446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800" b="1" dirty="0" err="1">
                <a:solidFill>
                  <a:srgbClr val="E8004C"/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Розділ</a:t>
            </a:r>
            <a:r>
              <a:rPr lang="ru-RU" sz="1800" b="1" dirty="0">
                <a:solidFill>
                  <a:srgbClr val="E8004C"/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en-US" sz="1800" b="1" dirty="0" smtClean="0">
                <a:solidFill>
                  <a:srgbClr val="E8004C"/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I</a:t>
            </a:r>
            <a:r>
              <a:rPr lang="uk-UA" sz="1800" b="1" dirty="0" smtClean="0">
                <a:solidFill>
                  <a:srgbClr val="E8004C"/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  </a:t>
            </a:r>
            <a:r>
              <a:rPr lang="ru-RU" sz="1800" b="1" dirty="0" smtClean="0">
                <a:solidFill>
                  <a:srgbClr val="E8004C"/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ЗАГАЛЬНІ </a:t>
            </a:r>
            <a:r>
              <a:rPr lang="ru-RU" sz="1800" b="1" dirty="0">
                <a:solidFill>
                  <a:srgbClr val="E8004C"/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ПОЛОЖЕННЯ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Стаття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1.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Основні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терміни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та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їх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визначення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Varela Round"/>
              <a:cs typeface="Times New Roman" pitchFamily="18" charset="0"/>
              <a:sym typeface="Varela Round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1. Для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цілей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цього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Закону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наведені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терміни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вживаються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в такому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значенні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: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11)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педагогічна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інтернатура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- система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заходів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спрямованих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на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підтримку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педагогічного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працівника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закладу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освіти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призначеного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на посаду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вперше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, у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провадженні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ним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педагогічної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діяльності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та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набутті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(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вдосконаленні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)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його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фахової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майстерності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;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Стаття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23.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Педагогічна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інтернатура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Varela Round"/>
              <a:cs typeface="Times New Roman" pitchFamily="18" charset="0"/>
              <a:sym typeface="Varela Round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1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. Особи,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які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не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мають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досвіду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педагогічної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діяльності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та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приймаються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на посаду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педагогічного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працівника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протягом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першого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року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роботи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повинні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пройти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педагогічну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інтернатуру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Положення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про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педагогічну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інтернатуру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затверджується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центральним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органом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виконавчої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влади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сфері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освіти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arela Round"/>
                <a:cs typeface="Times New Roman" pitchFamily="18" charset="0"/>
                <a:sym typeface="Varela Round"/>
              </a:rPr>
              <a:t> і науки.</a:t>
            </a:r>
          </a:p>
          <a:p>
            <a:pPr>
              <a:spcBef>
                <a:spcPts val="600"/>
              </a:spcBef>
            </a:pPr>
            <a:endParaRPr sz="10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77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1721" lvl="1" indent="-335747" algn="just">
              <a:buClr>
                <a:srgbClr val="EA157A"/>
              </a:buClr>
            </a:pPr>
            <a:endParaRPr lang="uk-UA" dirty="0" smtClean="0">
              <a:solidFill>
                <a:schemeClr val="tx1"/>
              </a:solidFill>
            </a:endParaRPr>
          </a:p>
          <a:p>
            <a:pPr marL="541721" lvl="1" indent="-335747" algn="just">
              <a:buClr>
                <a:srgbClr val="EA157A"/>
              </a:buClr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99" y="84109"/>
            <a:ext cx="9031857" cy="1015761"/>
          </a:xfrm>
        </p:spPr>
        <p:txBody>
          <a:bodyPr>
            <a:noAutofit/>
          </a:bodyPr>
          <a:lstStyle/>
          <a:p>
            <a:pPr algn="ctr"/>
            <a:r>
              <a:rPr lang="uk-UA" sz="2100" b="1" i="1" dirty="0">
                <a:solidFill>
                  <a:prstClr val="black"/>
                </a:solidFill>
                <a:ea typeface="+mn-ea"/>
                <a:cs typeface="+mn-cs"/>
              </a:rPr>
              <a:t>Міні-проекти, навчальні проекти -</a:t>
            </a:r>
            <a:r>
              <a:rPr lang="uk-UA" sz="2100" b="1" dirty="0">
                <a:solidFill>
                  <a:schemeClr val="tx1"/>
                </a:solidFill>
              </a:rPr>
              <a:t> стимулювання пізнавальної діяльності, практико-орієнтовне та дослідницьке спрямування навчальної діяльності учнів</a:t>
            </a:r>
            <a:r>
              <a:rPr lang="uk-UA" sz="2100" b="1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uk-UA" sz="2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09899"/>
            <a:ext cx="9064206" cy="307007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541721" lvl="1" indent="-335747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Мета міні-проектів  (6-7 класи) </a:t>
            </a:r>
            <a:r>
              <a:rPr lang="uk-UA" sz="1500" dirty="0">
                <a:solidFill>
                  <a:schemeClr val="tx1"/>
                </a:solidFill>
              </a:rPr>
              <a:t>– стимулювання пізнавальної діяльності учнів, формування умінь знаходити необхідну інформацію в різних джерелах про живі організми</a:t>
            </a:r>
          </a:p>
          <a:p>
            <a:pPr marL="541721" lvl="1" indent="-335747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Мета проектів (8-9 класи) </a:t>
            </a:r>
            <a:r>
              <a:rPr lang="uk-UA" sz="1500" dirty="0">
                <a:solidFill>
                  <a:schemeClr val="tx1"/>
                </a:solidFill>
              </a:rPr>
              <a:t>– стимулювання пізнавальної діяльності учнів, практико-орієнтовне та дослідницьке спрямування навчальної діяльності учнів</a:t>
            </a:r>
          </a:p>
          <a:p>
            <a:pPr marL="541721" lvl="1" indent="-335747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Час виконання </a:t>
            </a:r>
            <a:r>
              <a:rPr lang="uk-UA" sz="1500" dirty="0">
                <a:solidFill>
                  <a:schemeClr val="tx1"/>
                </a:solidFill>
              </a:rPr>
              <a:t>– в процесі вивчення теми</a:t>
            </a:r>
          </a:p>
          <a:p>
            <a:pPr marL="541721" lvl="1" indent="-335747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Форма роботи </a:t>
            </a:r>
            <a:r>
              <a:rPr lang="uk-UA" sz="1500" dirty="0">
                <a:solidFill>
                  <a:schemeClr val="tx1"/>
                </a:solidFill>
              </a:rPr>
              <a:t>– індивідуальна чи групова (на розсуд вчителя)</a:t>
            </a:r>
          </a:p>
          <a:p>
            <a:pPr marL="541721" lvl="1" indent="-335747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Місце виконання </a:t>
            </a:r>
            <a:r>
              <a:rPr lang="uk-UA" sz="1500" dirty="0">
                <a:solidFill>
                  <a:schemeClr val="tx1"/>
                </a:solidFill>
              </a:rPr>
              <a:t>– один з етапів уроку, випереджуюче завдання як домашня робота</a:t>
            </a:r>
          </a:p>
          <a:p>
            <a:pPr marL="541721" lvl="1" indent="-335747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Форма представлення результатів</a:t>
            </a:r>
            <a:r>
              <a:rPr lang="uk-UA" sz="1500" dirty="0">
                <a:solidFill>
                  <a:schemeClr val="tx1"/>
                </a:solidFill>
              </a:rPr>
              <a:t>: повідомлення, буклети, планшети, альбоми, електронні презентації тощо</a:t>
            </a:r>
          </a:p>
          <a:p>
            <a:pPr marL="541721" lvl="1" indent="-335747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Захист проектів </a:t>
            </a:r>
            <a:r>
              <a:rPr lang="uk-UA" sz="1500" dirty="0">
                <a:solidFill>
                  <a:schemeClr val="tx1"/>
                </a:solidFill>
              </a:rPr>
              <a:t>може відбуватися на окремому уроці або частині уроку, відповідного за змістом</a:t>
            </a:r>
          </a:p>
          <a:p>
            <a:pPr marL="541721" lvl="1" indent="-335747" algn="just">
              <a:buClr>
                <a:srgbClr val="EA157A"/>
              </a:buClr>
            </a:pPr>
            <a:r>
              <a:rPr lang="uk-UA" sz="1500" b="1" i="1" dirty="0">
                <a:solidFill>
                  <a:schemeClr val="tx1"/>
                </a:solidFill>
              </a:rPr>
              <a:t>Оцінювання</a:t>
            </a:r>
            <a:r>
              <a:rPr lang="uk-UA" sz="1500" dirty="0">
                <a:solidFill>
                  <a:schemeClr val="tx1"/>
                </a:solidFill>
              </a:rPr>
              <a:t> на розсуд учителя в залежності від форми оформлення та представлення результатів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21738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355207" y="1191613"/>
            <a:ext cx="5638800" cy="810659"/>
            <a:chOff x="1731963" y="2592388"/>
            <a:chExt cx="5637603" cy="1368602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927225" y="2597149"/>
              <a:ext cx="5311775" cy="688975"/>
              <a:chOff x="720" y="1392"/>
              <a:chExt cx="4058" cy="480"/>
            </a:xfrm>
          </p:grpSpPr>
          <p:sp>
            <p:nvSpPr>
              <p:cNvPr id="9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214"/>
                <a:chOff x="744" y="1407"/>
                <a:chExt cx="3988" cy="214"/>
              </a:xfrm>
            </p:grpSpPr>
            <p:sp>
              <p:nvSpPr>
                <p:cNvPr id="11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589"/>
                  <a:ext cx="3992" cy="3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alpha val="0"/>
                      </a:srgbClr>
                    </a:gs>
                    <a:gs pos="100000">
                      <a:srgbClr val="58BEC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12" name="AutoShape 2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2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gamma/>
                        <a:tint val="0"/>
                        <a:invGamma/>
                      </a:srgbClr>
                    </a:gs>
                    <a:gs pos="100000">
                      <a:srgbClr val="58BEC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6" name="Text Box 23"/>
            <p:cNvSpPr txBox="1">
              <a:spLocks noChangeArrowheads="1"/>
            </p:cNvSpPr>
            <p:nvPr/>
          </p:nvSpPr>
          <p:spPr bwMode="white">
            <a:xfrm>
              <a:off x="2392223" y="2739915"/>
              <a:ext cx="4977343" cy="122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latin typeface="+mn-lt"/>
                  <a:cs typeface="Times New Roman" pitchFamily="18" charset="0"/>
                </a:rPr>
                <a:t>Хімія. </a:t>
              </a:r>
              <a:r>
                <a:rPr lang="uk-UA" altLang="ru-RU" sz="2000" b="1" dirty="0">
                  <a:solidFill>
                    <a:srgbClr val="101C56">
                      <a:lumMod val="75000"/>
                    </a:srgbClr>
                  </a:solidFill>
                  <a:latin typeface="+mn-lt"/>
                  <a:cs typeface="Times New Roman" pitchFamily="18" charset="0"/>
                </a:rPr>
                <a:t>7</a:t>
              </a: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latin typeface="+mn-lt"/>
                  <a:cs typeface="Times New Roman" pitchFamily="18" charset="0"/>
                </a:rPr>
                <a:t>-9 кл.</a:t>
              </a:r>
              <a:endParaRPr lang="uk-UA" altLang="ru-RU" sz="2000" b="1" dirty="0" smtClean="0">
                <a:solidFill>
                  <a:srgbClr val="101C56">
                    <a:lumMod val="75000"/>
                  </a:srgbClr>
                </a:solidFill>
                <a:latin typeface="+mn-lt"/>
                <a:cs typeface="Times New Roman" pitchFamily="18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latin typeface="+mn-lt"/>
                  <a:cs typeface="Times New Roman" pitchFamily="18" charset="0"/>
                </a:rPr>
                <a:t>(</a:t>
              </a:r>
              <a:r>
                <a:rPr lang="uk-UA" altLang="ru-RU" b="1" kern="0" dirty="0" smtClean="0">
                  <a:solidFill>
                    <a:srgbClr val="101C56"/>
                  </a:solidFill>
                  <a:latin typeface="+mn-lt"/>
                  <a:cs typeface="Times New Roman" pitchFamily="18" charset="0"/>
                </a:rPr>
                <a:t>Наказ МОН </a:t>
              </a:r>
              <a:r>
                <a:rPr lang="uk-UA" altLang="ru-RU" b="1" kern="0" dirty="0">
                  <a:solidFill>
                    <a:srgbClr val="101C56"/>
                  </a:solidFill>
                  <a:latin typeface="+mn-lt"/>
                  <a:cs typeface="Times New Roman" pitchFamily="18" charset="0"/>
                </a:rPr>
                <a:t>від </a:t>
              </a:r>
              <a:r>
                <a:rPr lang="uk-UA" b="1" kern="0" dirty="0">
                  <a:solidFill>
                    <a:srgbClr val="101C56"/>
                  </a:solidFill>
                  <a:latin typeface="+mn-lt"/>
                  <a:cs typeface="Times New Roman" pitchFamily="18" charset="0"/>
                </a:rPr>
                <a:t>07.06. 2017 № </a:t>
              </a:r>
              <a:r>
                <a:rPr lang="uk-UA" b="1" kern="0" dirty="0" smtClean="0">
                  <a:solidFill>
                    <a:srgbClr val="101C56"/>
                  </a:solidFill>
                  <a:latin typeface="+mn-lt"/>
                  <a:cs typeface="Times New Roman" pitchFamily="18" charset="0"/>
                </a:rPr>
                <a:t>804</a:t>
              </a:r>
              <a:r>
                <a:rPr lang="en-US" b="1" kern="0" dirty="0" smtClean="0">
                  <a:solidFill>
                    <a:srgbClr val="101C56"/>
                  </a:solidFill>
                  <a:latin typeface="+mn-lt"/>
                  <a:cs typeface="Times New Roman" pitchFamily="18" charset="0"/>
                </a:rPr>
                <a:t>)</a:t>
              </a:r>
              <a:endParaRPr lang="uk-UA" b="1" kern="0" dirty="0">
                <a:solidFill>
                  <a:srgbClr val="101C56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7" name="Picture 30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31963" y="2592388"/>
              <a:ext cx="792162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2"/>
            <p:cNvSpPr txBox="1">
              <a:spLocks noChangeArrowheads="1"/>
            </p:cNvSpPr>
            <p:nvPr/>
          </p:nvSpPr>
          <p:spPr bwMode="white">
            <a:xfrm>
              <a:off x="2052570" y="2689152"/>
              <a:ext cx="380919" cy="45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Группа 1"/>
          <p:cNvGrpSpPr>
            <a:grpSpLocks/>
          </p:cNvGrpSpPr>
          <p:nvPr/>
        </p:nvGrpSpPr>
        <p:grpSpPr bwMode="auto">
          <a:xfrm>
            <a:off x="197969" y="2012989"/>
            <a:ext cx="7446296" cy="817595"/>
            <a:chOff x="1731963" y="2592388"/>
            <a:chExt cx="5637603" cy="1278811"/>
          </a:xfrm>
        </p:grpSpPr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1927225" y="2597149"/>
              <a:ext cx="5311775" cy="688975"/>
              <a:chOff x="720" y="1392"/>
              <a:chExt cx="4058" cy="480"/>
            </a:xfrm>
          </p:grpSpPr>
          <p:sp>
            <p:nvSpPr>
              <p:cNvPr id="18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19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214"/>
                <a:chOff x="744" y="1407"/>
                <a:chExt cx="3988" cy="214"/>
              </a:xfrm>
            </p:grpSpPr>
            <p:sp>
              <p:nvSpPr>
                <p:cNvPr id="20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589"/>
                  <a:ext cx="3990" cy="3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alpha val="0"/>
                      </a:srgbClr>
                    </a:gs>
                    <a:gs pos="100000">
                      <a:srgbClr val="58BEC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AutoShape 2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0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BECC">
                        <a:gamma/>
                        <a:tint val="0"/>
                        <a:invGamma/>
                      </a:srgbClr>
                    </a:gs>
                    <a:gs pos="100000">
                      <a:srgbClr val="58BEC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5" name="Text Box 23"/>
            <p:cNvSpPr txBox="1">
              <a:spLocks noChangeArrowheads="1"/>
            </p:cNvSpPr>
            <p:nvPr/>
          </p:nvSpPr>
          <p:spPr bwMode="white">
            <a:xfrm>
              <a:off x="2392465" y="2739915"/>
              <a:ext cx="4977101" cy="1131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Хімія (Поглиблене вивчення) </a:t>
              </a:r>
              <a:r>
                <a:rPr lang="uk-UA" altLang="ru-RU" sz="2000" b="1" kern="0" dirty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8</a:t>
              </a: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-9 кл.</a:t>
              </a:r>
              <a:endParaRPr lang="uk-UA" altLang="ru-RU" sz="2000" b="1" dirty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>
                <a:spcBef>
                  <a:spcPct val="50000"/>
                </a:spcBef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(</a:t>
              </a:r>
              <a:r>
                <a:rPr lang="ru-RU" altLang="ru-RU" b="1" kern="0" dirty="0" smtClean="0">
                  <a:solidFill>
                    <a:srgbClr val="101C56"/>
                  </a:solidFill>
                </a:rPr>
                <a:t>Наказ МОН </a:t>
              </a:r>
              <a:r>
                <a:rPr lang="ru-RU" altLang="ru-RU" b="1" kern="0" dirty="0" err="1">
                  <a:solidFill>
                    <a:srgbClr val="101C56"/>
                  </a:solidFill>
                </a:rPr>
                <a:t>від</a:t>
              </a:r>
              <a:r>
                <a:rPr lang="ru-RU" altLang="ru-RU" b="1" kern="0" dirty="0">
                  <a:solidFill>
                    <a:srgbClr val="101C56"/>
                  </a:solidFill>
                </a:rPr>
                <a:t> </a:t>
              </a:r>
              <a:r>
                <a:rPr lang="ru-RU" altLang="ru-RU" b="1" dirty="0">
                  <a:solidFill>
                    <a:srgbClr val="101C56"/>
                  </a:solidFill>
                </a:rPr>
                <a:t>17.07.2015 № 983</a:t>
              </a:r>
              <a:r>
                <a:rPr lang="en-US" b="1" kern="0" dirty="0" smtClean="0">
                  <a:solidFill>
                    <a:srgbClr val="101C56"/>
                  </a:solidFill>
                </a:rPr>
                <a:t>)</a:t>
              </a:r>
              <a:endParaRPr lang="uk-UA" b="1" kern="0" dirty="0">
                <a:solidFill>
                  <a:srgbClr val="101C56"/>
                </a:solidFill>
              </a:endParaRPr>
            </a:p>
          </p:txBody>
        </p:sp>
        <p:pic>
          <p:nvPicPr>
            <p:cNvPr id="16" name="Picture 30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31963" y="2592388"/>
              <a:ext cx="792162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2"/>
            <p:cNvSpPr txBox="1">
              <a:spLocks noChangeArrowheads="1"/>
            </p:cNvSpPr>
            <p:nvPr/>
          </p:nvSpPr>
          <p:spPr bwMode="white">
            <a:xfrm>
              <a:off x="2052878" y="2689153"/>
              <a:ext cx="380430" cy="45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8395" y="124766"/>
            <a:ext cx="8731418" cy="9202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ХІМІЯ</a:t>
            </a:r>
            <a:r>
              <a:rPr lang="uk-UA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НАВЧАЛЬНІ ПРОГРАМИ</a:t>
            </a:r>
            <a:endParaRPr lang="ru-RU" sz="30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3"/>
          <p:cNvGrpSpPr>
            <a:grpSpLocks/>
          </p:cNvGrpSpPr>
          <p:nvPr/>
        </p:nvGrpSpPr>
        <p:grpSpPr bwMode="auto">
          <a:xfrm>
            <a:off x="2790657" y="3005061"/>
            <a:ext cx="5751513" cy="824880"/>
            <a:chOff x="1743075" y="4300538"/>
            <a:chExt cx="5614405" cy="1254599"/>
          </a:xfrm>
        </p:grpSpPr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1927225" y="4325938"/>
              <a:ext cx="5311775" cy="688975"/>
              <a:chOff x="720" y="1392"/>
              <a:chExt cx="4058" cy="480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6ECC4C"/>
                  </a:gs>
                  <a:gs pos="50000">
                    <a:srgbClr val="6ECC4C">
                      <a:gamma/>
                      <a:shade val="92157"/>
                      <a:invGamma/>
                    </a:srgbClr>
                  </a:gs>
                  <a:gs pos="100000">
                    <a:srgbClr val="6ECC4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30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5"/>
                  <a:ext cx="3996" cy="11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alpha val="0"/>
                      </a:srgbClr>
                    </a:gs>
                    <a:gs pos="100000">
                      <a:srgbClr val="6ECC4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31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6" cy="11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gamma/>
                        <a:tint val="0"/>
                        <a:invGamma/>
                      </a:srgbClr>
                    </a:gs>
                    <a:gs pos="100000">
                      <a:srgbClr val="6ECC4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25" name="Text Box 25"/>
            <p:cNvSpPr txBox="1">
              <a:spLocks noChangeArrowheads="1"/>
            </p:cNvSpPr>
            <p:nvPr/>
          </p:nvSpPr>
          <p:spPr bwMode="white">
            <a:xfrm>
              <a:off x="2404779" y="4455074"/>
              <a:ext cx="4952701" cy="11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Хімія  10 - 11 </a:t>
              </a:r>
              <a:r>
                <a:rPr lang="uk-UA" altLang="ru-RU" sz="2000" b="1" kern="0" dirty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кл</a:t>
              </a: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.</a:t>
              </a:r>
              <a:endParaRPr lang="uk-UA" altLang="ru-RU" sz="2000" b="1" dirty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(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Наказ МОН </a:t>
              </a:r>
              <a:r>
                <a:rPr lang="uk-UA" altLang="ru-RU" b="1" kern="0" dirty="0">
                  <a:solidFill>
                    <a:srgbClr val="101C56"/>
                  </a:solidFill>
                </a:rPr>
                <a:t>від 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23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.10. </a:t>
              </a:r>
              <a:r>
                <a:rPr lang="uk-UA" b="1" kern="0" dirty="0">
                  <a:solidFill>
                    <a:srgbClr val="101C56"/>
                  </a:solidFill>
                </a:rPr>
                <a:t>2017 № 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1407)</a:t>
              </a: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 </a:t>
              </a:r>
              <a:endParaRPr lang="en-US" altLang="ru-RU" b="1" kern="0" dirty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</p:txBody>
        </p:sp>
        <p:pic>
          <p:nvPicPr>
            <p:cNvPr id="26" name="Picture 28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43075" y="4300538"/>
              <a:ext cx="792163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34"/>
            <p:cNvSpPr txBox="1">
              <a:spLocks noChangeArrowheads="1"/>
            </p:cNvSpPr>
            <p:nvPr/>
          </p:nvSpPr>
          <p:spPr bwMode="white">
            <a:xfrm>
              <a:off x="2065403" y="4435757"/>
              <a:ext cx="381215" cy="468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Группа 3"/>
          <p:cNvGrpSpPr>
            <a:grpSpLocks/>
          </p:cNvGrpSpPr>
          <p:nvPr/>
        </p:nvGrpSpPr>
        <p:grpSpPr bwMode="auto">
          <a:xfrm>
            <a:off x="197969" y="3826312"/>
            <a:ext cx="8657166" cy="783597"/>
            <a:chOff x="28025" y="4315404"/>
            <a:chExt cx="7514655" cy="1270924"/>
          </a:xfrm>
        </p:grpSpPr>
        <p:grpSp>
          <p:nvGrpSpPr>
            <p:cNvPr id="33" name="Group 8"/>
            <p:cNvGrpSpPr>
              <a:grpSpLocks/>
            </p:cNvGrpSpPr>
            <p:nvPr/>
          </p:nvGrpSpPr>
          <p:grpSpPr bwMode="auto">
            <a:xfrm>
              <a:off x="525324" y="4325938"/>
              <a:ext cx="7017356" cy="688975"/>
              <a:chOff x="-351" y="1392"/>
              <a:chExt cx="5361" cy="480"/>
            </a:xfrm>
          </p:grpSpPr>
          <p:sp>
            <p:nvSpPr>
              <p:cNvPr id="37" name="AutoShape 9"/>
              <p:cNvSpPr>
                <a:spLocks noChangeArrowheads="1"/>
              </p:cNvSpPr>
              <p:nvPr/>
            </p:nvSpPr>
            <p:spPr bwMode="gray">
              <a:xfrm>
                <a:off x="-351" y="1392"/>
                <a:ext cx="5361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6ECC4C"/>
                  </a:gs>
                  <a:gs pos="50000">
                    <a:srgbClr val="6ECC4C">
                      <a:gamma/>
                      <a:shade val="92157"/>
                      <a:invGamma/>
                    </a:srgbClr>
                  </a:gs>
                  <a:gs pos="100000">
                    <a:srgbClr val="6ECC4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9BD3E5"/>
                  </a:solidFill>
                  <a:latin typeface="Arial" charset="0"/>
                </a:endParaRPr>
              </a:p>
            </p:txBody>
          </p:sp>
          <p:grpSp>
            <p:nvGrpSpPr>
              <p:cNvPr id="38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39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90" cy="12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alpha val="0"/>
                      </a:srgbClr>
                    </a:gs>
                    <a:gs pos="100000">
                      <a:srgbClr val="6ECC4C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  <p:sp>
              <p:nvSpPr>
                <p:cNvPr id="40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90" cy="11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ECC4C">
                        <a:gamma/>
                        <a:tint val="0"/>
                        <a:invGamma/>
                      </a:srgbClr>
                    </a:gs>
                    <a:gs pos="100000">
                      <a:srgbClr val="6ECC4C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rgbClr val="9BD3E5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34" name="Text Box 25"/>
            <p:cNvSpPr txBox="1">
              <a:spLocks noChangeArrowheads="1"/>
            </p:cNvSpPr>
            <p:nvPr/>
          </p:nvSpPr>
          <p:spPr bwMode="white">
            <a:xfrm>
              <a:off x="800433" y="4413241"/>
              <a:ext cx="6742247" cy="117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sz="2000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Хімія 10 - 11 кл. (Профільний рівень)</a:t>
              </a:r>
              <a:endParaRPr lang="en-US" altLang="ru-RU" sz="2000" b="1" kern="0" dirty="0" smtClean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9BD3E5"/>
                </a:buClr>
                <a:defRPr/>
              </a:pPr>
              <a:r>
                <a:rPr lang="uk-UA" altLang="ru-RU" b="1" kern="0" dirty="0" smtClean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 </a:t>
              </a:r>
              <a:r>
                <a:rPr lang="uk-UA" altLang="ru-RU" b="1" kern="0" dirty="0">
                  <a:solidFill>
                    <a:srgbClr val="101C56">
                      <a:lumMod val="75000"/>
                    </a:srgbClr>
                  </a:solidFill>
                  <a:cs typeface="Arial" charset="0"/>
                </a:rPr>
                <a:t>(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Наказ МОН </a:t>
              </a:r>
              <a:r>
                <a:rPr lang="uk-UA" altLang="ru-RU" b="1" kern="0" dirty="0">
                  <a:solidFill>
                    <a:srgbClr val="101C56"/>
                  </a:solidFill>
                </a:rPr>
                <a:t>від </a:t>
              </a:r>
              <a:r>
                <a:rPr lang="uk-UA" altLang="ru-RU" b="1" kern="0" dirty="0" smtClean="0">
                  <a:solidFill>
                    <a:srgbClr val="101C56"/>
                  </a:solidFill>
                </a:rPr>
                <a:t>23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.10. </a:t>
              </a:r>
              <a:r>
                <a:rPr lang="uk-UA" b="1" kern="0" dirty="0">
                  <a:solidFill>
                    <a:srgbClr val="101C56"/>
                  </a:solidFill>
                </a:rPr>
                <a:t>2017 № </a:t>
              </a:r>
              <a:r>
                <a:rPr lang="uk-UA" b="1" kern="0" dirty="0" smtClean="0">
                  <a:solidFill>
                    <a:srgbClr val="101C56"/>
                  </a:solidFill>
                </a:rPr>
                <a:t>1407)</a:t>
              </a:r>
              <a:endParaRPr lang="uk-UA" altLang="ru-RU" b="1" kern="0" dirty="0">
                <a:solidFill>
                  <a:srgbClr val="101C56">
                    <a:lumMod val="75000"/>
                  </a:srgbClr>
                </a:solidFill>
                <a:cs typeface="Arial" charset="0"/>
              </a:endParaRPr>
            </a:p>
          </p:txBody>
        </p:sp>
        <p:pic>
          <p:nvPicPr>
            <p:cNvPr id="35" name="Picture 28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408789" y="4315404"/>
              <a:ext cx="792163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4"/>
            <p:cNvSpPr txBox="1">
              <a:spLocks noChangeArrowheads="1"/>
            </p:cNvSpPr>
            <p:nvPr/>
          </p:nvSpPr>
          <p:spPr bwMode="white">
            <a:xfrm>
              <a:off x="28025" y="4492171"/>
              <a:ext cx="380764" cy="468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ru-RU" sz="2400" b="1" kern="0" dirty="0">
                <a:solidFill>
                  <a:srgbClr val="101C56">
                    <a:lumMod val="75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8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87"/>
          <p:cNvGrpSpPr>
            <a:grpSpLocks/>
          </p:cNvGrpSpPr>
          <p:nvPr/>
        </p:nvGrpSpPr>
        <p:grpSpPr bwMode="auto">
          <a:xfrm>
            <a:off x="119185" y="744031"/>
            <a:ext cx="8520113" cy="3970012"/>
            <a:chOff x="2133600" y="2129115"/>
            <a:chExt cx="5106988" cy="385445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133600" y="4643715"/>
              <a:ext cx="5105400" cy="555625"/>
              <a:chOff x="1248" y="1440"/>
              <a:chExt cx="3216" cy="350"/>
            </a:xfrm>
          </p:grpSpPr>
          <p:sp>
            <p:nvSpPr>
              <p:cNvPr id="22" name="Line 3"/>
              <p:cNvSpPr>
                <a:spLocks noChangeShapeType="1"/>
              </p:cNvSpPr>
              <p:nvPr/>
            </p:nvSpPr>
            <p:spPr bwMode="gray">
              <a:xfrm>
                <a:off x="1440" y="17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Rectangle 4"/>
              <p:cNvSpPr>
                <a:spLocks noChangeArrowheads="1"/>
              </p:cNvSpPr>
              <p:nvPr/>
            </p:nvSpPr>
            <p:spPr bwMode="gray">
              <a:xfrm rot="3419336">
                <a:off x="1261" y="142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F7C80"/>
                  </a:gs>
                  <a:gs pos="100000">
                    <a:srgbClr val="7639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C8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133600" y="2129115"/>
              <a:ext cx="5105400" cy="555625"/>
              <a:chOff x="1248" y="2030"/>
              <a:chExt cx="3216" cy="350"/>
            </a:xfrm>
          </p:grpSpPr>
          <p:sp>
            <p:nvSpPr>
              <p:cNvPr id="19" name="Line 8"/>
              <p:cNvSpPr>
                <a:spLocks noChangeShapeType="1"/>
              </p:cNvSpPr>
              <p:nvPr/>
            </p:nvSpPr>
            <p:spPr bwMode="gray">
              <a:xfrm>
                <a:off x="1440" y="238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gray">
              <a:xfrm rot="3420000">
                <a:off x="1261" y="20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133600" y="2967315"/>
              <a:ext cx="5105400" cy="555625"/>
              <a:chOff x="1248" y="2640"/>
              <a:chExt cx="3216" cy="350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1440" y="29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gray">
              <a:xfrm rot="3419336">
                <a:off x="1261" y="262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2F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2133600" y="3805515"/>
              <a:ext cx="5105400" cy="555625"/>
              <a:chOff x="1248" y="3230"/>
              <a:chExt cx="3216" cy="350"/>
            </a:xfrm>
          </p:grpSpPr>
          <p:sp>
            <p:nvSpPr>
              <p:cNvPr id="13" name="Line 18"/>
              <p:cNvSpPr>
                <a:spLocks noChangeShapeType="1"/>
              </p:cNvSpPr>
              <p:nvPr/>
            </p:nvSpPr>
            <p:spPr bwMode="gray">
              <a:xfrm>
                <a:off x="1441" y="3579"/>
                <a:ext cx="3023" cy="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764718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2133600" y="5504140"/>
              <a:ext cx="5106988" cy="479425"/>
              <a:chOff x="1248" y="3230"/>
              <a:chExt cx="3217" cy="302"/>
            </a:xfrm>
          </p:grpSpPr>
          <p:sp>
            <p:nvSpPr>
              <p:cNvPr id="10" name="Line 23"/>
              <p:cNvSpPr>
                <a:spLocks noChangeShapeType="1"/>
              </p:cNvSpPr>
              <p:nvPr/>
            </p:nvSpPr>
            <p:spPr bwMode="gray">
              <a:xfrm>
                <a:off x="1441" y="3477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 altLang="uk-UA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320685" y="165778"/>
            <a:ext cx="75813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Розподіл</a:t>
            </a:r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годин по курсах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хімії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8212" y="678675"/>
            <a:ext cx="76973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Кількість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годин - 52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(на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тиждень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) – 1,5 год.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Демонстрації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12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Лабораторні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досліди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10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Практичні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роботи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5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Домашній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експеримент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2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Навчальні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проекти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13  </a:t>
            </a:r>
            <a:r>
              <a:rPr lang="ru-RU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Екскурсії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5 </a:t>
            </a:r>
            <a:endParaRPr lang="ru-RU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8507" y="1382522"/>
            <a:ext cx="75210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Кількість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годин - 70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(на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тиждень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) – 2 год.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Демонстрації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18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Лабораторні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досліди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7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Практичні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роботи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3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Домашній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експеримент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Навчальні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проекти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9 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Екскурсії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1-2</a:t>
            </a:r>
            <a:endParaRPr lang="ru-RU" sz="1300" b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9682" y="2286377"/>
            <a:ext cx="74581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Кількість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годин - 70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(на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тиждень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) – 2 год.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Демонстрації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10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Лабораторні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досліди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14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Практичні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роботи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5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Домашній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експеримент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3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Навчальні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проекти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23 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Екскурсії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– 5 </a:t>
            </a:r>
          </a:p>
        </p:txBody>
      </p:sp>
      <p:sp>
        <p:nvSpPr>
          <p:cNvPr id="25" name="Прямоугольник 24"/>
          <p:cNvSpPr/>
          <p:nvPr/>
        </p:nvSpPr>
        <p:spPr>
          <a:xfrm rot="-2100000">
            <a:off x="179595" y="755620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2" name="Прямоугольник 61"/>
          <p:cNvSpPr/>
          <p:nvPr/>
        </p:nvSpPr>
        <p:spPr>
          <a:xfrm rot="-2100000">
            <a:off x="140643" y="3404280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3" name="Прямоугольник 62"/>
          <p:cNvSpPr/>
          <p:nvPr/>
        </p:nvSpPr>
        <p:spPr>
          <a:xfrm rot="-2100000">
            <a:off x="160341" y="4293879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5" name="Прямоугольник 64"/>
          <p:cNvSpPr/>
          <p:nvPr/>
        </p:nvSpPr>
        <p:spPr>
          <a:xfrm rot="-2100000">
            <a:off x="210193" y="16791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6" name="Прямоугольник 65"/>
          <p:cNvSpPr/>
          <p:nvPr/>
        </p:nvSpPr>
        <p:spPr>
          <a:xfrm rot="-2100000">
            <a:off x="175312" y="2560234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81157" y="3238156"/>
            <a:ext cx="74581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Кількість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годин - 52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(на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тиждень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) – 1,5 год.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Демонстрації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13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Лабораторні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досліди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4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Практичні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роботи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1 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Навчальні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проекти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accent2"/>
                </a:solidFill>
              </a:rPr>
              <a:t>31</a:t>
            </a:r>
            <a:endParaRPr lang="ru-RU" sz="1300" b="1" dirty="0">
              <a:ln w="10541" cmpd="sng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8507" y="4010196"/>
            <a:ext cx="74581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Кількість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годин - 70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Періодичність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(на </a:t>
            </a:r>
            <a:r>
              <a:rPr lang="ru-RU" sz="1300" b="1" dirty="0" err="1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тиждень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) – 2 год.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Демонстрації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10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Лабораторні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досліди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8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Практичні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роботи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2  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Навчальні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1300" b="1" dirty="0" err="1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проекти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 –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16  </a:t>
            </a:r>
            <a:endParaRPr lang="ru-RU" sz="1300" b="1" dirty="0">
              <a:ln w="10541" cmpd="sng">
                <a:noFill/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03431891"/>
              </p:ext>
            </p:extLst>
          </p:nvPr>
        </p:nvGraphicFramePr>
        <p:xfrm>
          <a:off x="284085" y="186431"/>
          <a:ext cx="8682362" cy="474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2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0"/>
          <p:cNvSpPr txBox="1">
            <a:spLocks noGrp="1"/>
          </p:cNvSpPr>
          <p:nvPr>
            <p:ph type="title"/>
          </p:nvPr>
        </p:nvSpPr>
        <p:spPr>
          <a:xfrm>
            <a:off x="556461" y="368410"/>
            <a:ext cx="7472386" cy="54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ctr" anchorCtr="0">
            <a:normAutofit/>
          </a:bodyPr>
          <a:lstStyle/>
          <a:p>
            <a:pPr algn="ctr"/>
            <a:r>
              <a:rPr lang="ru-RU" sz="3000" b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Хімічний експеримент</a:t>
            </a:r>
            <a:endParaRPr sz="3000">
              <a:solidFill>
                <a:srgbClr val="3A5B6E"/>
              </a:solidFill>
            </a:endParaRPr>
          </a:p>
        </p:txBody>
      </p:sp>
      <p:sp>
        <p:nvSpPr>
          <p:cNvPr id="806" name="Google Shape;806;p40"/>
          <p:cNvSpPr txBox="1">
            <a:spLocks noGrp="1"/>
          </p:cNvSpPr>
          <p:nvPr>
            <p:ph type="body" idx="1"/>
          </p:nvPr>
        </p:nvSpPr>
        <p:spPr>
          <a:xfrm>
            <a:off x="330841" y="1002746"/>
            <a:ext cx="8001056" cy="3879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SzPct val="75000"/>
              <a:buNone/>
            </a:pPr>
            <a:r>
              <a:rPr lang="ru-RU" b="1" i="1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«Вчитися хімії за книжкою, без лабораторії – це все одно, що зовсім не вчитися »</a:t>
            </a:r>
            <a:r>
              <a:rPr lang="ru-RU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(Д.І.Писарєв)</a:t>
            </a:r>
            <a:endParaRPr/>
          </a:p>
          <a:p>
            <a:pPr marL="257138" indent="-257138" algn="just">
              <a:spcBef>
                <a:spcPts val="336"/>
              </a:spcBef>
              <a:buSzPct val="75000"/>
              <a:buChar char="■"/>
            </a:pPr>
            <a:r>
              <a:rPr lang="ru-RU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Шкільний хімічний експеримент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: демонстрації, лабораторні досліди, практичні роботи, домашній експеримент ; проведення  та їх виконанання є </a:t>
            </a:r>
            <a:r>
              <a:rPr lang="ru-RU" b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обов’язковим.</a:t>
            </a:r>
            <a:endParaRPr/>
          </a:p>
          <a:p>
            <a:pPr marL="257138" indent="-257138" algn="just">
              <a:spcBef>
                <a:spcPts val="336"/>
              </a:spcBef>
              <a:buSzPct val="75000"/>
              <a:buChar char="■"/>
            </a:pPr>
            <a:r>
              <a:rPr lang="ru-RU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вчителя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: сформувати  в учнів навички роботи з хімічними реактивами та хімічним посудом; навчити їх самостійно аналізувати й відтворювати потрібну інформацію.</a:t>
            </a:r>
            <a:endParaRPr/>
          </a:p>
          <a:p>
            <a:pPr marL="257138" indent="-257138" algn="just">
              <a:spcBef>
                <a:spcPts val="336"/>
              </a:spcBef>
              <a:buSzPct val="75000"/>
              <a:buChar char="■"/>
            </a:pPr>
            <a:r>
              <a:rPr lang="ru-RU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Якісно виконати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практичну частину програми допоможе: використання ППЗ, мультимедіаресурси, речовини та препарати ужиткової хімії, лікарські препарати, харчові продукти.</a:t>
            </a:r>
            <a:endParaRPr/>
          </a:p>
          <a:p>
            <a:pPr marL="257138" indent="-257138" algn="just">
              <a:spcBef>
                <a:spcPts val="336"/>
              </a:spcBef>
              <a:buSzPct val="75000"/>
              <a:buChar char="■"/>
            </a:pPr>
            <a:r>
              <a:rPr lang="ru-RU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Дотримання правил безпеки життєдіяльності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при плануванні, підготовці та проведенню експерименту.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38" indent="-257138" algn="just">
              <a:spcBef>
                <a:spcPts val="336"/>
              </a:spcBef>
              <a:buSzPct val="75000"/>
              <a:buChar char="■"/>
            </a:pPr>
            <a:r>
              <a:rPr lang="ru-RU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</a:t>
            </a:r>
            <a:r>
              <a:rPr lang="ru-RU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повинен знати і мати  всі </a:t>
            </a:r>
            <a:r>
              <a:rPr lang="ru-RU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нормативні документи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стосовно організації, проведення  та безпеки експерименту;</a:t>
            </a:r>
            <a:endParaRPr/>
          </a:p>
          <a:p>
            <a:pPr marL="257138" indent="-257138" algn="just">
              <a:spcBef>
                <a:spcPts val="336"/>
              </a:spcBef>
              <a:buSzPct val="75000"/>
              <a:buChar char="■"/>
            </a:pPr>
            <a:r>
              <a:rPr lang="ru-RU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Зошити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для практичних робіт та лабораторних робіт.</a:t>
            </a:r>
            <a:endParaRPr/>
          </a:p>
          <a:p>
            <a:pPr marL="257138" indent="-257138" algn="just">
              <a:spcBef>
                <a:spcPts val="336"/>
              </a:spcBef>
              <a:buSzPct val="75000"/>
              <a:buChar char="■"/>
            </a:pPr>
            <a:r>
              <a:rPr lang="ru-RU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Інструкції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проведення лабораторного досліду, практичної роботи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713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1"/>
          <p:cNvSpPr txBox="1">
            <a:spLocks noGrp="1"/>
          </p:cNvSpPr>
          <p:nvPr>
            <p:ph type="title"/>
          </p:nvPr>
        </p:nvSpPr>
        <p:spPr>
          <a:xfrm>
            <a:off x="538417" y="314266"/>
            <a:ext cx="7615262" cy="43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ctr" anchorCtr="0">
            <a:noAutofit/>
          </a:bodyPr>
          <a:lstStyle/>
          <a:p>
            <a:pPr algn="ctr"/>
            <a:r>
              <a:rPr lang="ru-RU" sz="3000" b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Навчальні проекти</a:t>
            </a:r>
            <a:endParaRPr sz="3000">
              <a:solidFill>
                <a:srgbClr val="3A5B6E"/>
              </a:solidFill>
            </a:endParaRPr>
          </a:p>
        </p:txBody>
      </p:sp>
      <p:sp>
        <p:nvSpPr>
          <p:cNvPr id="813" name="Google Shape;813;p41"/>
          <p:cNvSpPr txBox="1">
            <a:spLocks noGrp="1"/>
          </p:cNvSpPr>
          <p:nvPr>
            <p:ph type="body" idx="1"/>
          </p:nvPr>
        </p:nvSpPr>
        <p:spPr>
          <a:xfrm>
            <a:off x="63166" y="724141"/>
            <a:ext cx="9080834" cy="434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noAutofit/>
          </a:bodyPr>
          <a:lstStyle/>
          <a:p>
            <a:pPr marL="257138" indent="-257138" algn="just">
              <a:spcBef>
                <a:spcPts val="0"/>
              </a:spcBef>
              <a:buSzPts val="1425"/>
              <a:buChar char="■"/>
            </a:pP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Виконання навчальних проектів :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- передбачає інтегровану дослідницьку, творчу діяльність учнів, спрямовану на отримання самостійних результатів, під керівництвом учителя;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- сприяє розвитку креативних здібностей і якостей особистості учня, які потрібні йому для творчої діяльності, незалежно від майбутньої конкретної професії. 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У програмі наведені </a:t>
            </a: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орієнтовні теми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проектів, учитель та учні можуть пропонувати власні теми.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Учень має </a:t>
            </a: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 одну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з запропонованих тем і </a:t>
            </a: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виконати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протягом навчального року </a:t>
            </a: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щонайменше один проект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самостійно або у групі учнів.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Вчитель повинен </a:t>
            </a: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пояснити</a:t>
            </a:r>
            <a:r>
              <a:rPr lang="ru-RU" sz="1400" b="1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учням алгоритм виконання проекту: визначити проблему, що буде вивчатися; спроектувати роботу; де знайти інформацію; як провести дослідження; презентація проекту. 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Усі теми проектів мають </a:t>
            </a: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міжпредметний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характер і головним стає уміння пов'язати набуті в різних курсах знання і застосувати їх на практиці.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Типи проектів за домінуючою діяльністю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– інформаційний, дослідницький, практико – орієнтований, творчий, пошуковий .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 проведення проектів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: індивідуальна, групова, фронтальна.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 представлення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– мультимедійна презентація, доповідь, повідомлення, теоретичне розв'язання проблеми, план дій тощо</a:t>
            </a: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1756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2"/>
          <p:cNvSpPr txBox="1">
            <a:spLocks noGrp="1"/>
          </p:cNvSpPr>
          <p:nvPr>
            <p:ph type="title"/>
          </p:nvPr>
        </p:nvSpPr>
        <p:spPr>
          <a:xfrm>
            <a:off x="493296" y="476689"/>
            <a:ext cx="7472386" cy="43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ctr" anchorCtr="0">
            <a:normAutofit/>
          </a:bodyPr>
          <a:lstStyle/>
          <a:p>
            <a:pPr algn="ctr"/>
            <a:r>
              <a:rPr lang="ru-RU" sz="2400" b="1" i="1">
                <a:latin typeface="Times New Roman"/>
                <a:ea typeface="Times New Roman"/>
                <a:cs typeface="Times New Roman"/>
                <a:sym typeface="Times New Roman"/>
              </a:rPr>
              <a:t>Розрахункові задачі та вправи</a:t>
            </a:r>
            <a:endParaRPr sz="2400"/>
          </a:p>
        </p:txBody>
      </p:sp>
      <p:sp>
        <p:nvSpPr>
          <p:cNvPr id="820" name="Google Shape;820;p42"/>
          <p:cNvSpPr txBox="1">
            <a:spLocks noGrp="1"/>
          </p:cNvSpPr>
          <p:nvPr>
            <p:ph type="body" idx="1"/>
          </p:nvPr>
        </p:nvSpPr>
        <p:spPr>
          <a:xfrm>
            <a:off x="285720" y="1111592"/>
            <a:ext cx="8286808" cy="377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noAutofit/>
          </a:bodyPr>
          <a:lstStyle/>
          <a:p>
            <a:pPr marL="257138" indent="-257138" algn="ctr">
              <a:spcBef>
                <a:spcPts val="0"/>
              </a:spcBef>
              <a:buSzPts val="1425"/>
              <a:buChar char="■"/>
            </a:pPr>
            <a:r>
              <a:rPr lang="ru-RU" sz="1400" b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 Актуальним є не тільки самі знання, скільки знання про те, де їх застосовувати» 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Добирати задачі та вправи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, які враховували пізнавальні можливості й нахили учнів, рівень їхньої готовності до такої діяльності, розвивали їхні здібності.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За вимогами компетентнісного підходу умови задач, вправ повинні бути </a:t>
            </a: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наближені до реальних умов життєдіяльності людини</a:t>
            </a:r>
            <a:r>
              <a:rPr lang="ru-RU" sz="1400" b="1" i="1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Поетапне формування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в учнів уміння розв’язувати розрахункові задачі : вивчення і аналіз умови задачі , співставлення плану розв’язку задачі та  її розв’язок.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Мірою засвоєння матеріалу потрібно вважати не тільки і навіть не скільки переказ тексту підручника, скільки </a:t>
            </a: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уміння використовувати одержані знання при розв’язуванні різноманітних задач і вправ. 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Розв’язувати задачі на уроці –</a:t>
            </a: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постійно, систематично</a:t>
            </a: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Способи розв’язування</a:t>
            </a:r>
            <a:r>
              <a:rPr lang="ru-RU" sz="140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задач можуть бути різними. Вибираючи їх , необхідно враховувати знання  і навички учнів, набуті при вивченні математики, фізики.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У програмі до кожної теми вказано типи розрахункових задач 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Char char="■"/>
            </a:pPr>
            <a:r>
              <a:rPr lang="ru-RU" sz="14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Відведення</a:t>
            </a:r>
            <a:r>
              <a:rPr lang="ru-RU" sz="140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окремих годин на розв'язування розрахункових задач та вправ (по-можливості).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38" indent="-189275">
              <a:spcBef>
                <a:spcPts val="285"/>
              </a:spcBef>
              <a:buSzPts val="1425"/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4665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3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7472386" cy="4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ctr" anchorCtr="0">
            <a:normAutofit fontScale="90000"/>
          </a:bodyPr>
          <a:lstStyle/>
          <a:p>
            <a:pPr algn="ctr"/>
            <a:r>
              <a:rPr lang="ru-RU" sz="2400" b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Домашній експеримент</a:t>
            </a:r>
            <a:endParaRPr sz="2400">
              <a:solidFill>
                <a:srgbClr val="3A5B6E"/>
              </a:solidFill>
            </a:endParaRPr>
          </a:p>
        </p:txBody>
      </p:sp>
      <p:sp>
        <p:nvSpPr>
          <p:cNvPr id="827" name="Google Shape;827;p43"/>
          <p:cNvSpPr txBox="1">
            <a:spLocks noGrp="1"/>
          </p:cNvSpPr>
          <p:nvPr>
            <p:ph type="body" idx="1"/>
          </p:nvPr>
        </p:nvSpPr>
        <p:spPr>
          <a:xfrm>
            <a:off x="144385" y="567916"/>
            <a:ext cx="8870281" cy="457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noAutofit/>
          </a:bodyPr>
          <a:lstStyle/>
          <a:p>
            <a:pPr marL="257138" indent="-257138" algn="just">
              <a:spcBef>
                <a:spcPts val="0"/>
              </a:spcBef>
              <a:buSzPts val="1500"/>
              <a:buChar char="■"/>
            </a:pPr>
            <a:r>
              <a:rPr lang="ru-RU" sz="15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 самостійної роботи, що виконується без контролю з боку вчителя, але під наглядом батьків  з безумовним дотриманням техніки безпеки</a:t>
            </a: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257138" indent="-257138" algn="just">
              <a:spcBef>
                <a:spcPts val="300"/>
              </a:spcBef>
              <a:buSzPts val="1500"/>
              <a:buChar char="■"/>
            </a:pPr>
            <a:r>
              <a:rPr lang="ru-RU" sz="15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</a:t>
            </a: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 – навчити учнів самостійно планувати й організовувати експеримент, застосовувати отримані знання , вміння й навички в нових ситуаціях та вміння представляти результати власного спостереження або дослідження. </a:t>
            </a:r>
            <a:endParaRPr/>
          </a:p>
          <a:p>
            <a:pPr marL="257138" indent="-257138" algn="just">
              <a:spcBef>
                <a:spcPts val="300"/>
              </a:spcBef>
              <a:buSzPts val="1500"/>
              <a:buChar char="■"/>
            </a:pPr>
            <a:r>
              <a:rPr lang="ru-RU" sz="15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Навчально-виховне значення </a:t>
            </a:r>
            <a:r>
              <a:rPr lang="ru-RU" sz="1500" b="1" i="1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розвиток інтересу учнів до хімії, розширення їхнього кругозору.</a:t>
            </a:r>
            <a:endParaRPr/>
          </a:p>
          <a:p>
            <a:pPr marL="257138" indent="-257138" algn="just">
              <a:spcBef>
                <a:spcPts val="300"/>
              </a:spcBef>
              <a:buSzPts val="1500"/>
              <a:buChar char="■"/>
            </a:pPr>
            <a:r>
              <a:rPr lang="ru-RU" sz="15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Зміст </a:t>
            </a:r>
            <a:r>
              <a:rPr lang="ru-RU" sz="1500" b="1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визначається насамперед темою, що вивчається на уроках хімії, характером навчального матеріалу. </a:t>
            </a:r>
            <a:endParaRPr/>
          </a:p>
          <a:p>
            <a:pPr marL="257138" indent="-257138" algn="just">
              <a:spcBef>
                <a:spcPts val="300"/>
              </a:spcBef>
              <a:buSzPts val="1500"/>
              <a:buChar char="■"/>
            </a:pPr>
            <a:r>
              <a:rPr lang="ru-RU" sz="15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Тематика</a:t>
            </a:r>
            <a:r>
              <a:rPr lang="ru-RU" sz="1500" b="1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експерименту представлена  у програмі. </a:t>
            </a:r>
            <a:endParaRPr/>
          </a:p>
          <a:p>
            <a:pPr marL="257138" indent="-257138" algn="just">
              <a:spcBef>
                <a:spcPts val="300"/>
              </a:spcBef>
              <a:buSzPts val="1500"/>
              <a:buChar char="■"/>
            </a:pPr>
            <a:r>
              <a:rPr lang="ru-RU" sz="15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Етапи проведення домашнього експерименту</a:t>
            </a:r>
            <a:r>
              <a:rPr lang="ru-RU" sz="150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marL="257138" indent="-257138" algn="just">
              <a:spcBef>
                <a:spcPts val="300"/>
              </a:spcBef>
              <a:buSzPts val="1500"/>
              <a:buFont typeface="Times New Roman"/>
              <a:buChar char="-"/>
            </a:pP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інструктивна картку щодо проведення домашнього експерименту;</a:t>
            </a:r>
            <a:endParaRPr/>
          </a:p>
          <a:p>
            <a:pPr marL="257138" indent="-257138" algn="just">
              <a:spcBef>
                <a:spcPts val="300"/>
              </a:spcBef>
              <a:buSzPts val="1500"/>
              <a:buFont typeface="Times New Roman"/>
              <a:buChar char="-"/>
            </a:pP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інструктаж з безпеки , ознайомити з ним учнів;</a:t>
            </a:r>
            <a:endParaRPr/>
          </a:p>
          <a:p>
            <a:pPr marL="257138" indent="-257138" algn="just">
              <a:spcBef>
                <a:spcPts val="300"/>
              </a:spcBef>
              <a:buSzPts val="1500"/>
              <a:buFont typeface="Times New Roman"/>
              <a:buChar char="-"/>
            </a:pP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 вимоги до складання звіту про виконану роботу;</a:t>
            </a:r>
            <a:endParaRPr/>
          </a:p>
          <a:p>
            <a:pPr marL="257138" indent="-257138" algn="just">
              <a:spcBef>
                <a:spcPts val="300"/>
              </a:spcBef>
              <a:buSzPts val="1500"/>
              <a:buFont typeface="Times New Roman"/>
              <a:buChar char="-"/>
            </a:pP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презентація та обговорення досліджень;</a:t>
            </a:r>
            <a:endParaRPr/>
          </a:p>
          <a:p>
            <a:pPr marL="257138" indent="-257138" algn="just">
              <a:spcBef>
                <a:spcPts val="300"/>
              </a:spcBef>
              <a:buSzPts val="1500"/>
              <a:buNone/>
            </a:pP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>
                <a:solidFill>
                  <a:srgbClr val="AC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 оцінювання.</a:t>
            </a:r>
            <a:endParaRPr/>
          </a:p>
          <a:p>
            <a:pPr marL="257138" indent="-257138" algn="just">
              <a:spcBef>
                <a:spcPts val="300"/>
              </a:spcBef>
              <a:buClr>
                <a:srgbClr val="779F92"/>
              </a:buClr>
              <a:buSzPts val="1500"/>
              <a:buChar char="■"/>
            </a:pPr>
            <a:r>
              <a:rPr lang="ru-RU" sz="15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проведення дослідів </a:t>
            </a:r>
            <a:r>
              <a:rPr lang="ru-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домашніх умовах вибирають доступні реактиви ( їх можна придбати в аптеці чи спеціалізованих магазинах) та матеріали, враховуючи </a:t>
            </a:r>
            <a:r>
              <a:rPr lang="ru-RU" sz="1500" b="1" i="1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їх безпечність</a:t>
            </a:r>
            <a:r>
              <a:rPr lang="ru-RU" sz="150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257138" indent="-257138" algn="just">
              <a:spcBef>
                <a:spcPts val="285"/>
              </a:spcBef>
              <a:buSzPts val="1425"/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846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4"/>
          <p:cNvSpPr txBox="1">
            <a:spLocks noGrp="1"/>
          </p:cNvSpPr>
          <p:nvPr>
            <p:ph type="title"/>
          </p:nvPr>
        </p:nvSpPr>
        <p:spPr>
          <a:xfrm>
            <a:off x="538417" y="314266"/>
            <a:ext cx="7615262" cy="436946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lt1">
                <a:alpha val="49803"/>
              </a:schemeClr>
            </a:outerShdw>
          </a:effectLst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/>
            <a:r>
              <a:rPr lang="ru-RU" sz="3000">
                <a:solidFill>
                  <a:srgbClr val="354E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Навчальні проекти</a:t>
            </a:r>
            <a:endParaRPr sz="3000">
              <a:solidFill>
                <a:srgbClr val="354E10"/>
              </a:solidFill>
            </a:endParaRPr>
          </a:p>
        </p:txBody>
      </p:sp>
      <p:sp>
        <p:nvSpPr>
          <p:cNvPr id="900" name="Google Shape;900;p44"/>
          <p:cNvSpPr txBox="1">
            <a:spLocks noGrp="1"/>
          </p:cNvSpPr>
          <p:nvPr>
            <p:ph type="body" idx="1"/>
          </p:nvPr>
        </p:nvSpPr>
        <p:spPr>
          <a:xfrm>
            <a:off x="63166" y="724141"/>
            <a:ext cx="9080834" cy="434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/>
          <a:p>
            <a:pPr marL="257168" algn="just">
              <a:spcBef>
                <a:spcPts val="0"/>
              </a:spcBef>
              <a:buSzPts val="1900"/>
            </a:pPr>
            <a:r>
              <a:rPr lang="ru-RU" sz="1400" i="1">
                <a:solidFill>
                  <a:srgbClr val="BF69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Виконання навчальних проектів :</a:t>
            </a:r>
            <a:endParaRPr/>
          </a:p>
          <a:p>
            <a:pPr marL="257168" algn="just">
              <a:spcBef>
                <a:spcPts val="285"/>
              </a:spcBef>
              <a:buSzPts val="1900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- передбачає інтегровану дослідницьку, творчу діяльність учнів, спрямовану на отримання самостійних результатів, під керівництвом учителя;</a:t>
            </a:r>
            <a:endParaRPr/>
          </a:p>
          <a:p>
            <a:pPr marL="257168" algn="just">
              <a:spcBef>
                <a:spcPts val="285"/>
              </a:spcBef>
              <a:buSzPts val="1900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- сприяє розвитку креативних здібностей і якостей особистості учня, які потрібні йому для творчої діяльності, незалежно від майбутньої конкретної професії. </a:t>
            </a:r>
            <a:endParaRPr/>
          </a:p>
          <a:p>
            <a:pPr marL="257168" algn="just">
              <a:spcBef>
                <a:spcPts val="285"/>
              </a:spcBef>
              <a:buSzPts val="1900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У програмі наведені </a:t>
            </a:r>
            <a:r>
              <a:rPr lang="ru-RU" sz="1400" i="1">
                <a:solidFill>
                  <a:srgbClr val="BF69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орієнтовні теми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проектів, учитель та учні можуть пропонувати власні теми.</a:t>
            </a:r>
            <a:endParaRPr/>
          </a:p>
          <a:p>
            <a:pPr marL="257168" algn="just">
              <a:spcBef>
                <a:spcPts val="285"/>
              </a:spcBef>
              <a:buSzPts val="1900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Учень має </a:t>
            </a:r>
            <a:r>
              <a:rPr lang="ru-RU" sz="1400" i="1">
                <a:solidFill>
                  <a:srgbClr val="BF69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 одну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з запропонованих тем і </a:t>
            </a:r>
            <a:r>
              <a:rPr lang="ru-RU" sz="1400" i="1">
                <a:solidFill>
                  <a:srgbClr val="BF69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виконати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протягом навчального року </a:t>
            </a:r>
            <a:r>
              <a:rPr lang="ru-RU" sz="1400" i="1">
                <a:solidFill>
                  <a:srgbClr val="BF69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щонайменше один проект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самостійно або у групі учнів.</a:t>
            </a:r>
            <a:endParaRPr/>
          </a:p>
          <a:p>
            <a:pPr marL="257168" algn="just">
              <a:spcBef>
                <a:spcPts val="285"/>
              </a:spcBef>
              <a:buSzPts val="1900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Вчитель повинен </a:t>
            </a:r>
            <a:r>
              <a:rPr lang="ru-RU" sz="1400" i="1">
                <a:solidFill>
                  <a:srgbClr val="BF69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пояснити</a:t>
            </a:r>
            <a:r>
              <a:rPr lang="ru-RU" sz="14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учням алгоритм виконання проекту: визначити проблему, що буде вивчатися; спроектувати роботу; де знайти інформацію; як провести дослідження; презентація проекту. </a:t>
            </a:r>
            <a:endParaRPr/>
          </a:p>
          <a:p>
            <a:pPr marL="257168" algn="just">
              <a:spcBef>
                <a:spcPts val="285"/>
              </a:spcBef>
              <a:buSzPts val="1900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Усі теми проектів мають </a:t>
            </a:r>
            <a:r>
              <a:rPr lang="ru-RU" sz="1400" i="1">
                <a:solidFill>
                  <a:srgbClr val="BF69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міжпредметний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характер і головним стає уміння пов'язати набуті в різних курсах знання і застосувати їх на практиці.</a:t>
            </a:r>
            <a:endParaRPr/>
          </a:p>
          <a:p>
            <a:pPr marL="257168" algn="just">
              <a:spcBef>
                <a:spcPts val="285"/>
              </a:spcBef>
              <a:buSzPts val="1900"/>
            </a:pPr>
            <a:r>
              <a:rPr lang="ru-RU" sz="1400" i="1">
                <a:solidFill>
                  <a:srgbClr val="BF69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Типи проектів за домінуючою діяльністю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– інформаційний, дослідницький, практико – орієнтований, творчий, пошуковий .</a:t>
            </a:r>
            <a:endParaRPr/>
          </a:p>
          <a:p>
            <a:pPr marL="257168" algn="just">
              <a:spcBef>
                <a:spcPts val="285"/>
              </a:spcBef>
              <a:buSzPts val="1900"/>
            </a:pPr>
            <a:r>
              <a:rPr lang="ru-RU" sz="1400" i="1">
                <a:solidFill>
                  <a:srgbClr val="BF69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 проведення проектів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: індивідуальна, групова, фронтальна.</a:t>
            </a:r>
            <a:endParaRPr/>
          </a:p>
          <a:p>
            <a:pPr marL="257168" algn="just">
              <a:spcBef>
                <a:spcPts val="285"/>
              </a:spcBef>
              <a:buSzPts val="1900"/>
            </a:pPr>
            <a:r>
              <a:rPr lang="ru-RU" sz="1400" i="1">
                <a:solidFill>
                  <a:srgbClr val="BF69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 представлення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– мультимедійна презентація, доповідь, повідомлення, теоретичне розв'язання проблеми, план дій тощо</a:t>
            </a: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754008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9" y="303498"/>
            <a:ext cx="6447501" cy="702078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Природознавство</a:t>
            </a:r>
            <a:r>
              <a:rPr lang="uk-UA" sz="5400" dirty="0" smtClean="0"/>
              <a:t> 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131590"/>
            <a:ext cx="8313663" cy="3240360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 навчання природознавства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здійснюватиметься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навчальною програмою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5 класів загальноосвітніх навчальних закладів,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наказом МОН від 07.06.2017 № 804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Розподіл годин у програмі є орієнтовним. За необхідності і виходячи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навчально-методичного і матеріального забезпечення,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самостійно змінювати обсяг годин, відведених програмою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 розділу, у тому числі змінювати порядок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4036"/>
            <a:ext cx="6264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інтернатура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організовується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наказу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видається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день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особи на посаду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інтернатура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передбачати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забезпечать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компетентностей і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педагогічній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боку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досвідченого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(педагога-наставника);</a:t>
            </a:r>
          </a:p>
          <a:p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занять,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педагога-наставника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покладається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досвідом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правило, не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п’яти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(такою самою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спорідненою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предметною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спеціалізацією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55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71750"/>
            <a:ext cx="8352928" cy="228674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</a:t>
            </a:r>
            <a:r>
              <a:rPr lang="uk-UA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ількість 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тематика їх може бути змінена </a:t>
            </a:r>
            <a:b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Орієнтовний опис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проєктів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запропонованих програмою, уміщено на електронному ресурсі «Навчальні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проєкти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 курсу «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Природознавство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(5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клас)» (</a:t>
            </a:r>
            <a:r>
              <a:rPr lang="uk-UA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http://prirodaprojects.blogspot.com/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9" y="141480"/>
            <a:ext cx="5443474" cy="432197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роботи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5" y="519523"/>
            <a:ext cx="5419713" cy="6480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 і реалізуються на уроці.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Перевіряються обов’язково у всіх учнів.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1203598"/>
            <a:ext cx="4320706" cy="432197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заняття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5536" y="1635646"/>
            <a:ext cx="8352928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 і реалізуються на уроці.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не оцінюватись, або оцінюватись вибірково.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7"/>
          <p:cNvSpPr txBox="1">
            <a:spLocks noGrp="1"/>
          </p:cNvSpPr>
          <p:nvPr>
            <p:ph type="title"/>
          </p:nvPr>
        </p:nvSpPr>
        <p:spPr>
          <a:xfrm>
            <a:off x="1951337" y="314686"/>
            <a:ext cx="6144751" cy="52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ctr" anchorCtr="0">
            <a:noAutofit/>
          </a:bodyPr>
          <a:lstStyle/>
          <a:p>
            <a:pPr algn="ctr"/>
            <a:r>
              <a:rPr lang="ru-RU" b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Навчальна література</a:t>
            </a:r>
            <a:endParaRPr b="1">
              <a:solidFill>
                <a:srgbClr val="3A5B6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3" name="Google Shape;853;p47"/>
          <p:cNvSpPr txBox="1">
            <a:spLocks noGrp="1"/>
          </p:cNvSpPr>
          <p:nvPr>
            <p:ph type="body" idx="1"/>
          </p:nvPr>
        </p:nvSpPr>
        <p:spPr>
          <a:xfrm>
            <a:off x="135357" y="946512"/>
            <a:ext cx="8879308" cy="411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normAutofit fontScale="92500" lnSpcReduction="20000"/>
          </a:bodyPr>
          <a:lstStyle/>
          <a:p>
            <a:pPr marL="257138" indent="-257138">
              <a:spcBef>
                <a:spcPts val="0"/>
              </a:spcBef>
              <a:buSzPts val="1800"/>
              <a:buChar char="■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ЗЗСО можуть використовувати лише навчальну літературу, що має гриф Міністерства освіти і науки України</a:t>
            </a:r>
            <a:endParaRPr/>
          </a:p>
          <a:p>
            <a:pPr marL="257138" indent="-257138" algn="ctr">
              <a:spcBef>
                <a:spcPts val="285"/>
              </a:spcBef>
              <a:buSzPts val="1425"/>
              <a:buNone/>
            </a:pPr>
            <a:r>
              <a:rPr lang="ru-RU" sz="1400" b="1"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38" indent="-257138">
              <a:spcBef>
                <a:spcPts val="360"/>
              </a:spcBef>
              <a:buSzPts val="1800"/>
              <a:buChar char="■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Висновок </a:t>
            </a:r>
            <a:r>
              <a:rPr lang="ru-RU" i="1" u="sng">
                <a:latin typeface="Times New Roman"/>
                <a:ea typeface="Times New Roman"/>
                <a:cs typeface="Times New Roman"/>
                <a:sym typeface="Times New Roman"/>
              </a:rPr>
              <a:t>“Схвалено для використання в ЗЗСО”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відповідною комісією Науково-методичної ради МОНУ</a:t>
            </a:r>
            <a:endParaRPr/>
          </a:p>
          <a:p>
            <a:pPr marL="257138" indent="-257138">
              <a:spcBef>
                <a:spcPts val="360"/>
              </a:spcBef>
              <a:buSzPts val="1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38" indent="-257138">
              <a:spcBef>
                <a:spcPts val="360"/>
              </a:spcBef>
              <a:buSzPts val="1800"/>
              <a:buChar char="■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переліки навчальної літератури та навчальних програм, рекомендованих Міністерством освіти і науки України для використання в освітньому процесі закладів освіти у 2021/2022 навчальному році” (</a:t>
            </a: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лист МОН від 09.08.2021 № 1/9-404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360"/>
              </a:spcBef>
              <a:buSzPts val="18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доступний на офіційному сайті МОНУ та на веб-сайті ДНУ «Інститут модернізації змісту освіти»</a:t>
            </a:r>
            <a:endParaRPr/>
          </a:p>
          <a:p>
            <a:pPr marL="0" indent="0" algn="ctr">
              <a:spcBef>
                <a:spcPts val="360"/>
              </a:spcBef>
              <a:buSzPts val="1800"/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 https://imzo.gov.ua/pidruchniki/elektronni-versiyi-pidruchnikiv/</a:t>
            </a:r>
            <a:endParaRPr/>
          </a:p>
          <a:p>
            <a:pPr marL="0" indent="0" algn="ctr">
              <a:spcBef>
                <a:spcPts val="360"/>
              </a:spcBef>
              <a:buSzPts val="1800"/>
              <a:buNone/>
            </a:pPr>
            <a:r>
              <a:rPr lang="ru-RU" u="sng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https://lib.imzo.gov.ua</a:t>
            </a:r>
            <a:endParaRPr>
              <a:solidFill>
                <a:srgbClr val="0070C0"/>
              </a:solidFill>
            </a:endParaRPr>
          </a:p>
          <a:p>
            <a:pPr marL="0" indent="0">
              <a:spcBef>
                <a:spcPts val="360"/>
              </a:spcBef>
              <a:buSzPts val="1800"/>
              <a:buNone/>
            </a:pPr>
            <a:endParaRPr>
              <a:solidFill>
                <a:srgbClr val="0070C0"/>
              </a:solidFill>
            </a:endParaRPr>
          </a:p>
          <a:p>
            <a:pPr marL="0" indent="0">
              <a:spcBef>
                <a:spcPts val="360"/>
              </a:spcBef>
              <a:buSzPts val="1800"/>
              <a:buNone/>
            </a:pPr>
            <a:endParaRPr>
              <a:solidFill>
                <a:srgbClr val="0070C0"/>
              </a:solidFill>
            </a:endParaRPr>
          </a:p>
          <a:p>
            <a:pPr marL="0" indent="0">
              <a:spcBef>
                <a:spcPts val="360"/>
              </a:spcBef>
              <a:buSzPts val="1800"/>
              <a:buNone/>
            </a:pPr>
            <a:endParaRPr>
              <a:solidFill>
                <a:srgbClr val="0070C0"/>
              </a:solidFill>
            </a:endParaRPr>
          </a:p>
          <a:p>
            <a:pPr marL="0" indent="0">
              <a:spcBef>
                <a:spcPts val="360"/>
              </a:spcBef>
              <a:buSzPts val="1800"/>
              <a:buNone/>
            </a:pPr>
            <a:endParaRPr/>
          </a:p>
          <a:p>
            <a:pPr marL="257138" indent="-171416">
              <a:spcBef>
                <a:spcPts val="360"/>
              </a:spcBef>
              <a:buSzPts val="1800"/>
              <a:buNone/>
            </a:pPr>
            <a:endParaRPr/>
          </a:p>
          <a:p>
            <a:pPr marL="257138" indent="-171416">
              <a:spcBef>
                <a:spcPts val="360"/>
              </a:spcBef>
              <a:buSzPts val="1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38" indent="-142843">
              <a:spcBef>
                <a:spcPts val="48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8827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8"/>
          <p:cNvSpPr txBox="1">
            <a:spLocks noGrp="1"/>
          </p:cNvSpPr>
          <p:nvPr>
            <p:ph type="title"/>
          </p:nvPr>
        </p:nvSpPr>
        <p:spPr>
          <a:xfrm>
            <a:off x="1788911" y="287615"/>
            <a:ext cx="6144751" cy="52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ctr" anchorCtr="0">
            <a:noAutofit/>
          </a:bodyPr>
          <a:lstStyle/>
          <a:p>
            <a:pPr algn="ctr"/>
            <a:r>
              <a:rPr lang="ru-RU" b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Навчальна література</a:t>
            </a:r>
            <a:endParaRPr b="1">
              <a:solidFill>
                <a:srgbClr val="3A5B6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9" name="Google Shape;859;p48"/>
          <p:cNvSpPr/>
          <p:nvPr/>
        </p:nvSpPr>
        <p:spPr>
          <a:xfrm>
            <a:off x="111293" y="970764"/>
            <a:ext cx="8939463" cy="94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ПОСИЛАННЯ НА ПЕРЕЛІК З ПРИРОДОЗНАВСТВА</a:t>
            </a:r>
            <a:endParaRPr dirty="0">
              <a:solidFill>
                <a:schemeClr val="dk1"/>
              </a:solidFill>
            </a:endParaRPr>
          </a:p>
          <a:p>
            <a:pPr algn="ctr"/>
            <a:r>
              <a:rPr lang="ru-RU" u="sng" dirty="0">
                <a:solidFill>
                  <a:schemeClr val="dk1"/>
                </a:solidFill>
                <a:hlinkClick r:id="rId3"/>
              </a:rPr>
              <a:t>https://</a:t>
            </a:r>
            <a:r>
              <a:rPr lang="ru-RU" u="sng" dirty="0" smtClean="0">
                <a:solidFill>
                  <a:schemeClr val="dk1"/>
                </a:solidFill>
                <a:hlinkClick r:id="rId3"/>
              </a:rPr>
              <a:t>docs.google.com/spreadsheets/d/16NyRYEKgeQ4T5BE68La-s2gn0q2MPyIWSWx-Vdw-zmA/edit#gid=1491719953</a:t>
            </a:r>
            <a:endParaRPr lang="ru-RU" u="sng" dirty="0" smtClean="0">
              <a:solidFill>
                <a:schemeClr val="dk1"/>
              </a:solidFill>
            </a:endParaRPr>
          </a:p>
          <a:p>
            <a:pPr algn="ctr"/>
            <a:endParaRPr dirty="0">
              <a:solidFill>
                <a:schemeClr val="dk1"/>
              </a:solidFill>
            </a:endParaRPr>
          </a:p>
        </p:txBody>
      </p:sp>
      <p:sp>
        <p:nvSpPr>
          <p:cNvPr id="860" name="Google Shape;860;p48"/>
          <p:cNvSpPr/>
          <p:nvPr/>
        </p:nvSpPr>
        <p:spPr>
          <a:xfrm>
            <a:off x="204539" y="1920467"/>
            <a:ext cx="8939463" cy="9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algn="ctr"/>
            <a:r>
              <a:rPr lang="ru-RU">
                <a:solidFill>
                  <a:schemeClr val="dk1"/>
                </a:solidFill>
              </a:rPr>
              <a:t>ПОСИЛАННЯ НА ПЕРЕЛІК З ХІМІЇ</a:t>
            </a:r>
            <a:endParaRPr/>
          </a:p>
          <a:p>
            <a:pPr algn="ctr"/>
            <a:r>
              <a:rPr lang="ru-RU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https://docs.google.com/spreadsheets/d/16NyRYEKgeQ4T5BE68La-s2gn0q2MPyIWSWx-Vdw-zmA/edit#gid=511042534</a:t>
            </a:r>
            <a:endParaRPr>
              <a:solidFill>
                <a:schemeClr val="dk1"/>
              </a:solidFill>
            </a:endParaRPr>
          </a:p>
          <a:p>
            <a:pPr algn="ctr"/>
            <a:endParaRPr>
              <a:solidFill>
                <a:schemeClr val="dk1"/>
              </a:solidFill>
            </a:endParaRPr>
          </a:p>
        </p:txBody>
      </p:sp>
      <p:sp>
        <p:nvSpPr>
          <p:cNvPr id="861" name="Google Shape;861;p48"/>
          <p:cNvSpPr/>
          <p:nvPr/>
        </p:nvSpPr>
        <p:spPr>
          <a:xfrm>
            <a:off x="204539" y="2993033"/>
            <a:ext cx="8939463" cy="9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ПОСИЛАННЯ НА ПЕРЕЛІК З БІОЛОГІЇ</a:t>
            </a:r>
            <a:endParaRPr dirty="0"/>
          </a:p>
          <a:p>
            <a:pPr algn="ctr"/>
            <a:r>
              <a:rPr lang="ru-RU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https://docs.google.com/spreadsheets/d/16NyRYEKgeQ4T5BE68La-s2gn0q2MPyIWSWx-Vdw-zmA/edit#gid=722897809</a:t>
            </a:r>
            <a:endParaRPr dirty="0">
              <a:solidFill>
                <a:schemeClr val="dk1"/>
              </a:solidFill>
            </a:endParaRPr>
          </a:p>
          <a:p>
            <a:pPr algn="ctr"/>
            <a:endParaRPr dirty="0">
              <a:solidFill>
                <a:schemeClr val="dk1"/>
              </a:solidFill>
            </a:endParaRPr>
          </a:p>
        </p:txBody>
      </p:sp>
      <p:sp>
        <p:nvSpPr>
          <p:cNvPr id="862" name="Google Shape;862;p48"/>
          <p:cNvSpPr/>
          <p:nvPr/>
        </p:nvSpPr>
        <p:spPr>
          <a:xfrm>
            <a:off x="204539" y="3986786"/>
            <a:ext cx="8939463" cy="9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algn="ctr"/>
            <a:r>
              <a:rPr lang="ru-RU">
                <a:solidFill>
                  <a:schemeClr val="dk1"/>
                </a:solidFill>
              </a:rPr>
              <a:t>ПОСИЛАННЯ НА ПЕРЕЛІК З ГЕОГРАФІЇ</a:t>
            </a:r>
            <a:endParaRPr/>
          </a:p>
          <a:p>
            <a:pPr algn="ctr"/>
            <a:r>
              <a:rPr lang="ru-RU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https://docs.google.com/spreadsheets/d/16NyRYEKgeQ4T5BE68La-s2gn0q2MPyIWSWx-Vdw-zmA/edit#gid=247820027</a:t>
            </a:r>
            <a:endParaRPr>
              <a:solidFill>
                <a:schemeClr val="dk1"/>
              </a:solidFill>
            </a:endParaRPr>
          </a:p>
          <a:p>
            <a:pPr algn="ctr"/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72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sp>
        <p:nvSpPr>
          <p:cNvPr id="9" name="Google Shape;876;p49"/>
          <p:cNvSpPr/>
          <p:nvPr/>
        </p:nvSpPr>
        <p:spPr>
          <a:xfrm>
            <a:off x="395536" y="32143"/>
            <a:ext cx="8588354" cy="103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algn="ctr"/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Наказ МОН «</a:t>
            </a:r>
            <a:r>
              <a:rPr lang="ru-RU" sz="21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Інструкція</a:t>
            </a: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21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ведення</a:t>
            </a: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класного</a:t>
            </a: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журналу</a:t>
            </a:r>
          </a:p>
          <a:p>
            <a:pPr algn="ctr"/>
            <a:r>
              <a:rPr lang="ru-RU" sz="2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5-11(12</a:t>
            </a: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)-х </a:t>
            </a:r>
            <a:r>
              <a:rPr lang="ru-RU" sz="21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класів</a:t>
            </a: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загальноосвітніх</a:t>
            </a: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endParaRPr lang="ru-RU" sz="2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ru-RU" sz="2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закладів</a:t>
            </a: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ru-RU" sz="2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1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03.07. 2008 р. № 496)</a:t>
            </a:r>
            <a:endParaRPr dirty="0"/>
          </a:p>
        </p:txBody>
      </p:sp>
      <p:sp>
        <p:nvSpPr>
          <p:cNvPr id="10" name="Google Shape;875;p49"/>
          <p:cNvSpPr/>
          <p:nvPr/>
        </p:nvSpPr>
        <p:spPr>
          <a:xfrm>
            <a:off x="2008224" y="1070857"/>
            <a:ext cx="6020160" cy="80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indent="342848" algn="just"/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Дату 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занять 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записуємо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дробом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чисельник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якого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датою, а 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знаменник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місяцем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поточного року. 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Наприклад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04/09  </a:t>
            </a:r>
            <a:endParaRPr sz="16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871;p49"/>
          <p:cNvSpPr/>
          <p:nvPr/>
        </p:nvSpPr>
        <p:spPr>
          <a:xfrm>
            <a:off x="2032644" y="1995686"/>
            <a:ext cx="7111356" cy="203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Усі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записи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щодо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різних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видів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контролю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роблять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формі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називного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відмінка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«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зошит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«І семестр», «практична робота»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600" b="1" dirty="0"/>
          </a:p>
          <a:p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досягнень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12-бальною системою (шкалою)  і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позначаються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цифрами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до 12.  </a:t>
            </a:r>
            <a:endParaRPr sz="1600" b="1" dirty="0"/>
          </a:p>
          <a:p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разі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атестації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учня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робиться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відповідний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н/а (не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атестований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(а)).</a:t>
            </a:r>
            <a:endParaRPr sz="1600" b="1" dirty="0"/>
          </a:p>
          <a:p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разі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звільнення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учння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робиться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lang="ru-RU" sz="16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звільнений</a:t>
            </a:r>
            <a:r>
              <a:rPr lang="ru-RU" sz="16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1600" b="1" dirty="0"/>
          </a:p>
        </p:txBody>
      </p:sp>
      <p:sp>
        <p:nvSpPr>
          <p:cNvPr id="12" name="Google Shape;872;p49"/>
          <p:cNvSpPr/>
          <p:nvPr/>
        </p:nvSpPr>
        <p:spPr>
          <a:xfrm>
            <a:off x="2202735" y="4155926"/>
            <a:ext cx="6809308" cy="56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Записи </a:t>
            </a:r>
            <a:r>
              <a:rPr lang="ru-RU" sz="1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проводяться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чорнилами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(пастою)  одного </a:t>
            </a:r>
            <a:r>
              <a:rPr lang="ru-RU" sz="1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кольору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чітко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й </a:t>
            </a:r>
            <a:r>
              <a:rPr lang="ru-RU" sz="1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охайно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 </a:t>
            </a:r>
            <a:r>
              <a:rPr lang="ru-RU" sz="1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сторінках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журналу не </a:t>
            </a:r>
            <a:r>
              <a:rPr lang="ru-RU" sz="1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допускаються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будь-</a:t>
            </a:r>
            <a:r>
              <a:rPr lang="ru-RU" sz="1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виправлення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97946"/>
              </p:ext>
            </p:extLst>
          </p:nvPr>
        </p:nvGraphicFramePr>
        <p:xfrm>
          <a:off x="467544" y="267494"/>
          <a:ext cx="8572560" cy="2577056"/>
        </p:xfrm>
        <a:graphic>
          <a:graphicData uri="http://schemas.openxmlformats.org/drawingml/2006/table">
            <a:tbl>
              <a:tblPr/>
              <a:tblGrid>
                <a:gridCol w="1382401"/>
                <a:gridCol w="366652"/>
                <a:gridCol w="366652"/>
                <a:gridCol w="366652"/>
                <a:gridCol w="366652"/>
                <a:gridCol w="366652"/>
                <a:gridCol w="366652"/>
                <a:gridCol w="366652"/>
                <a:gridCol w="366652"/>
                <a:gridCol w="366652"/>
                <a:gridCol w="366652"/>
                <a:gridCol w="366652"/>
                <a:gridCol w="329447"/>
                <a:gridCol w="291032"/>
                <a:gridCol w="363790"/>
                <a:gridCol w="363790"/>
                <a:gridCol w="485200"/>
                <a:gridCol w="460653"/>
                <a:gridCol w="353547"/>
                <a:gridCol w="509528"/>
              </a:tblGrid>
              <a:tr h="172819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Прізвище та ім’я учня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05/09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11/09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14/09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24/12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Тематична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І семестр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Скоригована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15/01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Тематична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ІІ семестр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Скоригована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Річна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Іванов Ігор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н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н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н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н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н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н/а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н/а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Костик Інна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latin typeface="Times New Roman"/>
                          <a:ea typeface="Times New Roman"/>
                        </a:rPr>
                        <a:t>зар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latin typeface="Times New Roman"/>
                          <a:ea typeface="Times New Roman"/>
                        </a:rPr>
                        <a:t>зв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</a:rPr>
                        <a:t>. </a:t>
                      </a: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/>
                        <a:ea typeface="Times New Roman"/>
                      </a:endParaRPr>
                    </a:p>
                  </a:txBody>
                  <a:tcPr marL="66717" marR="66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Google Shape;1163;p74"/>
          <p:cNvGraphicFramePr/>
          <p:nvPr>
            <p:extLst>
              <p:ext uri="{D42A27DB-BD31-4B8C-83A1-F6EECF244321}">
                <p14:modId xmlns:p14="http://schemas.microsoft.com/office/powerpoint/2010/main" val="2124057316"/>
              </p:ext>
            </p:extLst>
          </p:nvPr>
        </p:nvGraphicFramePr>
        <p:xfrm>
          <a:off x="179512" y="3147814"/>
          <a:ext cx="8784994" cy="15936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82781"/>
                <a:gridCol w="1243238"/>
                <a:gridCol w="4952794"/>
                <a:gridCol w="1906181"/>
              </a:tblGrid>
              <a:tr h="28565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п/п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Дата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Зміст уроку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Д/З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1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05/10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Ферум. Залізо, його  фізичні властивості.  Проведено інструктаж з  БЖД. Лабораторний дослід №4</a:t>
                      </a:r>
                      <a:endParaRPr sz="1500" i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Повторити…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6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11/10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Практична робота №1 «Приготування розчину солі з певною масовою часткою розчиненої речовини. Проведено інструктаж з БЖД». </a:t>
                      </a:r>
                      <a:endParaRPr sz="1500" i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Виконати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25" marR="59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443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0"/>
          <p:cNvSpPr txBox="1">
            <a:spLocks noGrp="1"/>
          </p:cNvSpPr>
          <p:nvPr>
            <p:ph type="title"/>
          </p:nvPr>
        </p:nvSpPr>
        <p:spPr>
          <a:xfrm>
            <a:off x="72196" y="395422"/>
            <a:ext cx="4005559" cy="380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ctr" anchorCtr="0">
            <a:norm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 результатів навчання учнів             у ЗЗСО</a:t>
            </a:r>
            <a:br>
              <a:rPr lang="ru-RU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урегульовано такими документами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Google Shape;882;p50"/>
          <p:cNvSpPr txBox="1">
            <a:spLocks noGrp="1"/>
          </p:cNvSpPr>
          <p:nvPr>
            <p:ph type="body" idx="1"/>
          </p:nvPr>
        </p:nvSpPr>
        <p:spPr>
          <a:xfrm>
            <a:off x="4120980" y="420136"/>
            <a:ext cx="4646140" cy="379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normAutofit fontScale="77500" lnSpcReduction="20000"/>
          </a:bodyPr>
          <a:lstStyle/>
          <a:p>
            <a:pPr marL="257138" indent="-257138">
              <a:spcBef>
                <a:spcPts val="0"/>
              </a:spcBef>
              <a:buSzPts val="1800"/>
              <a:buChar char="■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Законом України “Про повну загальну середню освіту” (стаття 17)</a:t>
            </a:r>
            <a:endParaRPr/>
          </a:p>
          <a:p>
            <a:pPr marL="257138" indent="-257138">
              <a:spcBef>
                <a:spcPts val="360"/>
              </a:spcBef>
              <a:buSzPts val="1800"/>
              <a:buChar char="■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Порядком переведення учнів (вихованців) ЗЗСО до наступного класу, затверджений наказом МОНУ 14.07.2015 №762 (у редакції наказу МОНУ від 08.05.2019 №621)</a:t>
            </a:r>
            <a:endParaRPr/>
          </a:p>
          <a:p>
            <a:pPr marL="257138" indent="-257138">
              <a:spcBef>
                <a:spcPts val="360"/>
              </a:spcBef>
              <a:buSzPts val="1800"/>
              <a:buChar char="■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Інструкцією з ведення класного журналу 5-11(12)-х класів ЗЗСО, затверджена наказом МОНУ України від 03.06.2008 № 496</a:t>
            </a:r>
            <a:endParaRPr/>
          </a:p>
          <a:p>
            <a:pPr marL="257138" indent="-257138">
              <a:spcBef>
                <a:spcPts val="360"/>
              </a:spcBef>
              <a:buSzPts val="1800"/>
              <a:buChar char="■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Критеріями оцінювання навчальних досягнень учнів у системі загальної середньої освіти, затвердженими наказом МОН від 21.08.2013 №1222. </a:t>
            </a:r>
            <a:endParaRPr/>
          </a:p>
          <a:p>
            <a:pPr marL="257138" indent="-171416">
              <a:spcBef>
                <a:spcPts val="360"/>
              </a:spcBef>
              <a:buSzPts val="1800"/>
              <a:buNone/>
            </a:pPr>
            <a:endParaRPr/>
          </a:p>
        </p:txBody>
      </p:sp>
      <p:sp>
        <p:nvSpPr>
          <p:cNvPr id="883" name="Google Shape;883;p50"/>
          <p:cNvSpPr/>
          <p:nvPr/>
        </p:nvSpPr>
        <p:spPr>
          <a:xfrm>
            <a:off x="658728" y="4406499"/>
            <a:ext cx="763403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algn="ctr"/>
            <a:r>
              <a:rPr lang="ru-RU" sz="1800" b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Обов’язковими видами оцінювання є: </a:t>
            </a:r>
            <a:endParaRPr/>
          </a:p>
          <a:p>
            <a:pPr algn="ctr"/>
            <a:r>
              <a:rPr lang="ru-RU" sz="1800" b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формувальне, поточне, тематичне, семестрове та річне.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7936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66675"/>
            <a:ext cx="66960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021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71438"/>
            <a:ext cx="67246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177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2388"/>
            <a:ext cx="67532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279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71"/>
          <p:cNvGrpSpPr/>
          <p:nvPr/>
        </p:nvGrpSpPr>
        <p:grpSpPr>
          <a:xfrm>
            <a:off x="-7881" y="1097217"/>
            <a:ext cx="9144497" cy="4115418"/>
            <a:chOff x="1334697" y="1242869"/>
            <a:chExt cx="9184217" cy="5427262"/>
          </a:xfrm>
        </p:grpSpPr>
        <p:sp>
          <p:nvSpPr>
            <p:cNvPr id="1099" name="Google Shape;1099;p71"/>
            <p:cNvSpPr/>
            <p:nvPr/>
          </p:nvSpPr>
          <p:spPr>
            <a:xfrm flipH="1">
              <a:off x="1831785" y="3359876"/>
              <a:ext cx="3752594" cy="1424264"/>
            </a:xfrm>
            <a:prstGeom prst="rect">
              <a:avLst/>
            </a:prstGeom>
            <a:gradFill>
              <a:gsLst>
                <a:gs pos="0">
                  <a:srgbClr val="F9F1F4"/>
                </a:gs>
                <a:gs pos="38000">
                  <a:srgbClr val="FA9C00"/>
                </a:gs>
                <a:gs pos="100000">
                  <a:srgbClr val="FA9C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solidFill>
                  <a:srgbClr val="FFFFFF"/>
                </a:solidFill>
              </a:endParaRPr>
            </a:p>
          </p:txBody>
        </p:sp>
        <p:sp>
          <p:nvSpPr>
            <p:cNvPr id="1100" name="Google Shape;1100;p71"/>
            <p:cNvSpPr/>
            <p:nvPr/>
          </p:nvSpPr>
          <p:spPr>
            <a:xfrm>
              <a:off x="4198074" y="5042717"/>
              <a:ext cx="5302942" cy="1244162"/>
            </a:xfrm>
            <a:prstGeom prst="rect">
              <a:avLst/>
            </a:prstGeom>
            <a:gradFill>
              <a:gsLst>
                <a:gs pos="0">
                  <a:srgbClr val="F9F1F4"/>
                </a:gs>
                <a:gs pos="35000">
                  <a:srgbClr val="DF361F"/>
                </a:gs>
                <a:gs pos="83000">
                  <a:srgbClr val="DF361F"/>
                </a:gs>
                <a:gs pos="100000">
                  <a:srgbClr val="DF361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solidFill>
                  <a:srgbClr val="FFFFFF"/>
                </a:solidFill>
              </a:endParaRPr>
            </a:p>
          </p:txBody>
        </p:sp>
        <p:sp>
          <p:nvSpPr>
            <p:cNvPr id="1101" name="Google Shape;1101;p71"/>
            <p:cNvSpPr/>
            <p:nvPr/>
          </p:nvSpPr>
          <p:spPr>
            <a:xfrm flipH="1">
              <a:off x="2202035" y="1525569"/>
              <a:ext cx="5421335" cy="925772"/>
            </a:xfrm>
            <a:prstGeom prst="rect">
              <a:avLst/>
            </a:prstGeom>
            <a:gradFill>
              <a:gsLst>
                <a:gs pos="0">
                  <a:srgbClr val="F9F1F4"/>
                </a:gs>
                <a:gs pos="35000">
                  <a:srgbClr val="90BC33"/>
                </a:gs>
                <a:gs pos="83000">
                  <a:srgbClr val="90BC33"/>
                </a:gs>
                <a:gs pos="100000">
                  <a:srgbClr val="90BC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solidFill>
                  <a:srgbClr val="FFFFFF"/>
                </a:solidFill>
              </a:endParaRPr>
            </a:p>
          </p:txBody>
        </p:sp>
        <p:sp>
          <p:nvSpPr>
            <p:cNvPr id="1102" name="Google Shape;1102;p71"/>
            <p:cNvSpPr/>
            <p:nvPr/>
          </p:nvSpPr>
          <p:spPr>
            <a:xfrm>
              <a:off x="6167455" y="2991771"/>
              <a:ext cx="3723260" cy="1388658"/>
            </a:xfrm>
            <a:prstGeom prst="rect">
              <a:avLst/>
            </a:prstGeom>
            <a:gradFill>
              <a:gsLst>
                <a:gs pos="0">
                  <a:srgbClr val="F9F1F4"/>
                </a:gs>
                <a:gs pos="35000">
                  <a:srgbClr val="D08AA5"/>
                </a:gs>
                <a:gs pos="83000">
                  <a:srgbClr val="D08AA5"/>
                </a:gs>
                <a:gs pos="100000">
                  <a:srgbClr val="E1AFC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solidFill>
                  <a:srgbClr val="FFFFFF"/>
                </a:solidFill>
              </a:endParaRPr>
            </a:p>
          </p:txBody>
        </p:sp>
        <p:grpSp>
          <p:nvGrpSpPr>
            <p:cNvPr id="1103" name="Google Shape;1103;p71"/>
            <p:cNvGrpSpPr/>
            <p:nvPr/>
          </p:nvGrpSpPr>
          <p:grpSpPr>
            <a:xfrm>
              <a:off x="3132830" y="1372993"/>
              <a:ext cx="5016778" cy="5297138"/>
              <a:chOff x="2929965" y="769938"/>
              <a:chExt cx="5299636" cy="5519945"/>
            </a:xfrm>
          </p:grpSpPr>
          <p:sp>
            <p:nvSpPr>
              <p:cNvPr id="1104" name="Google Shape;1104;p71"/>
              <p:cNvSpPr/>
              <p:nvPr/>
            </p:nvSpPr>
            <p:spPr>
              <a:xfrm>
                <a:off x="7556501" y="769938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04" extrusionOk="0">
                    <a:moveTo>
                      <a:pt x="21" y="190"/>
                    </a:moveTo>
                    <a:lnTo>
                      <a:pt x="0" y="0"/>
                    </a:lnTo>
                    <a:lnTo>
                      <a:pt x="182" y="83"/>
                    </a:lnTo>
                    <a:lnTo>
                      <a:pt x="333" y="227"/>
                    </a:lnTo>
                    <a:lnTo>
                      <a:pt x="424" y="404"/>
                    </a:lnTo>
                    <a:lnTo>
                      <a:pt x="233" y="393"/>
                    </a:lnTo>
                    <a:lnTo>
                      <a:pt x="21" y="190"/>
                    </a:lnTo>
                    <a:close/>
                  </a:path>
                </a:pathLst>
              </a:custGeom>
              <a:solidFill>
                <a:srgbClr val="BCA1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Google Shape;1105;p71"/>
              <p:cNvSpPr/>
              <p:nvPr/>
            </p:nvSpPr>
            <p:spPr>
              <a:xfrm>
                <a:off x="7556501" y="769938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04" extrusionOk="0">
                    <a:moveTo>
                      <a:pt x="21" y="190"/>
                    </a:moveTo>
                    <a:lnTo>
                      <a:pt x="0" y="0"/>
                    </a:lnTo>
                    <a:lnTo>
                      <a:pt x="182" y="83"/>
                    </a:lnTo>
                    <a:lnTo>
                      <a:pt x="333" y="227"/>
                    </a:lnTo>
                    <a:lnTo>
                      <a:pt x="424" y="404"/>
                    </a:lnTo>
                    <a:lnTo>
                      <a:pt x="233" y="393"/>
                    </a:lnTo>
                    <a:lnTo>
                      <a:pt x="21" y="1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Google Shape;1106;p71"/>
              <p:cNvSpPr/>
              <p:nvPr/>
            </p:nvSpPr>
            <p:spPr>
              <a:xfrm>
                <a:off x="2997200" y="4926013"/>
                <a:ext cx="1268413" cy="129698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7" extrusionOk="0">
                    <a:moveTo>
                      <a:pt x="707" y="501"/>
                    </a:moveTo>
                    <a:lnTo>
                      <a:pt x="0" y="817"/>
                    </a:lnTo>
                    <a:lnTo>
                      <a:pt x="283" y="96"/>
                    </a:lnTo>
                    <a:lnTo>
                      <a:pt x="374" y="0"/>
                    </a:lnTo>
                    <a:lnTo>
                      <a:pt x="799" y="404"/>
                    </a:lnTo>
                    <a:lnTo>
                      <a:pt x="707" y="501"/>
                    </a:lnTo>
                    <a:close/>
                  </a:path>
                </a:pathLst>
              </a:custGeom>
              <a:solidFill>
                <a:srgbClr val="D3AC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71"/>
              <p:cNvSpPr/>
              <p:nvPr/>
            </p:nvSpPr>
            <p:spPr>
              <a:xfrm>
                <a:off x="2997200" y="4926013"/>
                <a:ext cx="1268413" cy="129698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7" extrusionOk="0">
                    <a:moveTo>
                      <a:pt x="707" y="501"/>
                    </a:moveTo>
                    <a:lnTo>
                      <a:pt x="0" y="817"/>
                    </a:lnTo>
                    <a:lnTo>
                      <a:pt x="283" y="96"/>
                    </a:lnTo>
                    <a:lnTo>
                      <a:pt x="374" y="0"/>
                    </a:lnTo>
                    <a:lnTo>
                      <a:pt x="799" y="404"/>
                    </a:lnTo>
                    <a:lnTo>
                      <a:pt x="707" y="5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71"/>
              <p:cNvSpPr/>
              <p:nvPr/>
            </p:nvSpPr>
            <p:spPr>
              <a:xfrm>
                <a:off x="3430588" y="4019550"/>
                <a:ext cx="1249363" cy="1290638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97" extrusionOk="0">
                    <a:moveTo>
                      <a:pt x="554" y="0"/>
                    </a:moveTo>
                    <a:cubicBezTo>
                      <a:pt x="18" y="562"/>
                      <a:pt x="18" y="562"/>
                      <a:pt x="18" y="562"/>
                    </a:cubicBezTo>
                    <a:cubicBezTo>
                      <a:pt x="6" y="574"/>
                      <a:pt x="0" y="597"/>
                      <a:pt x="4" y="613"/>
                    </a:cubicBezTo>
                    <a:cubicBezTo>
                      <a:pt x="14" y="651"/>
                      <a:pt x="14" y="651"/>
                      <a:pt x="14" y="651"/>
                    </a:cubicBezTo>
                    <a:cubicBezTo>
                      <a:pt x="18" y="667"/>
                      <a:pt x="35" y="683"/>
                      <a:pt x="51" y="686"/>
                    </a:cubicBezTo>
                    <a:cubicBezTo>
                      <a:pt x="88" y="694"/>
                      <a:pt x="88" y="694"/>
                      <a:pt x="88" y="694"/>
                    </a:cubicBezTo>
                    <a:cubicBezTo>
                      <a:pt x="105" y="697"/>
                      <a:pt x="128" y="690"/>
                      <a:pt x="139" y="678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rgbClr val="F2ADA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71"/>
              <p:cNvSpPr/>
              <p:nvPr/>
            </p:nvSpPr>
            <p:spPr>
              <a:xfrm>
                <a:off x="3654425" y="4235450"/>
                <a:ext cx="1249363" cy="128905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97" extrusionOk="0">
                    <a:moveTo>
                      <a:pt x="554" y="0"/>
                    </a:moveTo>
                    <a:cubicBezTo>
                      <a:pt x="18" y="562"/>
                      <a:pt x="18" y="562"/>
                      <a:pt x="18" y="562"/>
                    </a:cubicBezTo>
                    <a:cubicBezTo>
                      <a:pt x="7" y="574"/>
                      <a:pt x="0" y="597"/>
                      <a:pt x="5" y="613"/>
                    </a:cubicBezTo>
                    <a:cubicBezTo>
                      <a:pt x="14" y="650"/>
                      <a:pt x="14" y="650"/>
                      <a:pt x="14" y="650"/>
                    </a:cubicBezTo>
                    <a:cubicBezTo>
                      <a:pt x="18" y="666"/>
                      <a:pt x="35" y="682"/>
                      <a:pt x="51" y="686"/>
                    </a:cubicBezTo>
                    <a:cubicBezTo>
                      <a:pt x="89" y="693"/>
                      <a:pt x="89" y="693"/>
                      <a:pt x="89" y="693"/>
                    </a:cubicBezTo>
                    <a:cubicBezTo>
                      <a:pt x="105" y="697"/>
                      <a:pt x="128" y="689"/>
                      <a:pt x="139" y="677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rgbClr val="DF361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71"/>
              <p:cNvSpPr/>
              <p:nvPr/>
            </p:nvSpPr>
            <p:spPr>
              <a:xfrm>
                <a:off x="3879850" y="4449763"/>
                <a:ext cx="1247775" cy="1287463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96" extrusionOk="0">
                    <a:moveTo>
                      <a:pt x="553" y="0"/>
                    </a:moveTo>
                    <a:cubicBezTo>
                      <a:pt x="17" y="561"/>
                      <a:pt x="17" y="561"/>
                      <a:pt x="17" y="561"/>
                    </a:cubicBezTo>
                    <a:cubicBezTo>
                      <a:pt x="6" y="573"/>
                      <a:pt x="0" y="597"/>
                      <a:pt x="4" y="613"/>
                    </a:cubicBezTo>
                    <a:cubicBezTo>
                      <a:pt x="13" y="650"/>
                      <a:pt x="13" y="650"/>
                      <a:pt x="13" y="650"/>
                    </a:cubicBezTo>
                    <a:cubicBezTo>
                      <a:pt x="17" y="666"/>
                      <a:pt x="34" y="682"/>
                      <a:pt x="50" y="685"/>
                    </a:cubicBezTo>
                    <a:cubicBezTo>
                      <a:pt x="88" y="693"/>
                      <a:pt x="88" y="693"/>
                      <a:pt x="88" y="693"/>
                    </a:cubicBezTo>
                    <a:cubicBezTo>
                      <a:pt x="104" y="696"/>
                      <a:pt x="127" y="689"/>
                      <a:pt x="138" y="677"/>
                    </a:cubicBezTo>
                    <a:cubicBezTo>
                      <a:pt x="674" y="115"/>
                      <a:pt x="674" y="115"/>
                      <a:pt x="674" y="115"/>
                    </a:cubicBezTo>
                    <a:cubicBezTo>
                      <a:pt x="553" y="0"/>
                      <a:pt x="553" y="0"/>
                      <a:pt x="553" y="0"/>
                    </a:cubicBezTo>
                  </a:path>
                </a:pathLst>
              </a:custGeom>
              <a:solidFill>
                <a:srgbClr val="B23B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71"/>
              <p:cNvSpPr/>
              <p:nvPr/>
            </p:nvSpPr>
            <p:spPr>
              <a:xfrm>
                <a:off x="4456113" y="2963863"/>
                <a:ext cx="1231900" cy="1271588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01" extrusionOk="0">
                    <a:moveTo>
                      <a:pt x="776" y="135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801"/>
                    </a:lnTo>
                    <a:lnTo>
                      <a:pt x="776" y="135"/>
                    </a:lnTo>
                    <a:close/>
                  </a:path>
                </a:pathLst>
              </a:custGeom>
              <a:solidFill>
                <a:srgbClr val="FFD79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71"/>
              <p:cNvSpPr/>
              <p:nvPr/>
            </p:nvSpPr>
            <p:spPr>
              <a:xfrm>
                <a:off x="4456113" y="2963863"/>
                <a:ext cx="1231900" cy="1271588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01" extrusionOk="0">
                    <a:moveTo>
                      <a:pt x="776" y="135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801"/>
                    </a:lnTo>
                    <a:lnTo>
                      <a:pt x="776" y="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71"/>
              <p:cNvSpPr/>
              <p:nvPr/>
            </p:nvSpPr>
            <p:spPr>
              <a:xfrm>
                <a:off x="4679950" y="3178175"/>
                <a:ext cx="1231900" cy="1271588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01" extrusionOk="0">
                    <a:moveTo>
                      <a:pt x="776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6" y="135"/>
                    </a:lnTo>
                    <a:close/>
                  </a:path>
                </a:pathLst>
              </a:custGeom>
              <a:solidFill>
                <a:srgbClr val="FA9C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71"/>
              <p:cNvSpPr/>
              <p:nvPr/>
            </p:nvSpPr>
            <p:spPr>
              <a:xfrm>
                <a:off x="4679950" y="3178175"/>
                <a:ext cx="1231900" cy="1271588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01" extrusionOk="0">
                    <a:moveTo>
                      <a:pt x="776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6" y="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71"/>
              <p:cNvSpPr/>
              <p:nvPr/>
            </p:nvSpPr>
            <p:spPr>
              <a:xfrm>
                <a:off x="4903788" y="3392488"/>
                <a:ext cx="123190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00" extrusionOk="0">
                    <a:moveTo>
                      <a:pt x="776" y="134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6" y="134"/>
                    </a:lnTo>
                    <a:close/>
                  </a:path>
                </a:pathLst>
              </a:custGeom>
              <a:solidFill>
                <a:srgbClr val="013A3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6" name="Google Shape;1116;p71"/>
              <p:cNvSpPr/>
              <p:nvPr/>
            </p:nvSpPr>
            <p:spPr>
              <a:xfrm>
                <a:off x="4903788" y="3392488"/>
                <a:ext cx="123190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00" extrusionOk="0">
                    <a:moveTo>
                      <a:pt x="776" y="134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6" y="1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7" name="Google Shape;1117;p71"/>
              <p:cNvSpPr/>
              <p:nvPr/>
            </p:nvSpPr>
            <p:spPr>
              <a:xfrm>
                <a:off x="5462588" y="1908175"/>
                <a:ext cx="123348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00" extrusionOk="0">
                    <a:moveTo>
                      <a:pt x="777" y="134"/>
                    </a:moveTo>
                    <a:lnTo>
                      <a:pt x="635" y="0"/>
                    </a:lnTo>
                    <a:lnTo>
                      <a:pt x="0" y="665"/>
                    </a:lnTo>
                    <a:lnTo>
                      <a:pt x="142" y="800"/>
                    </a:lnTo>
                    <a:lnTo>
                      <a:pt x="777" y="134"/>
                    </a:lnTo>
                    <a:close/>
                  </a:path>
                </a:pathLst>
              </a:custGeom>
              <a:solidFill>
                <a:srgbClr val="D697A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8" name="Google Shape;1118;p71"/>
              <p:cNvSpPr/>
              <p:nvPr/>
            </p:nvSpPr>
            <p:spPr>
              <a:xfrm>
                <a:off x="5462588" y="1908175"/>
                <a:ext cx="123348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00" extrusionOk="0">
                    <a:moveTo>
                      <a:pt x="777" y="134"/>
                    </a:moveTo>
                    <a:lnTo>
                      <a:pt x="635" y="0"/>
                    </a:lnTo>
                    <a:lnTo>
                      <a:pt x="0" y="665"/>
                    </a:lnTo>
                    <a:lnTo>
                      <a:pt x="142" y="800"/>
                    </a:lnTo>
                    <a:lnTo>
                      <a:pt x="777" y="1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9" name="Google Shape;1119;p71"/>
              <p:cNvSpPr/>
              <p:nvPr/>
            </p:nvSpPr>
            <p:spPr>
              <a:xfrm>
                <a:off x="5688013" y="2120900"/>
                <a:ext cx="1233488" cy="1271588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01" extrusionOk="0">
                    <a:moveTo>
                      <a:pt x="777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7" y="135"/>
                    </a:lnTo>
                    <a:close/>
                  </a:path>
                </a:pathLst>
              </a:custGeom>
              <a:solidFill>
                <a:srgbClr val="6C2B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0" name="Google Shape;1120;p71"/>
              <p:cNvSpPr/>
              <p:nvPr/>
            </p:nvSpPr>
            <p:spPr>
              <a:xfrm>
                <a:off x="5688013" y="2120900"/>
                <a:ext cx="1233488" cy="1271588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01" extrusionOk="0">
                    <a:moveTo>
                      <a:pt x="777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7" y="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1" name="Google Shape;1121;p71"/>
              <p:cNvSpPr/>
              <p:nvPr/>
            </p:nvSpPr>
            <p:spPr>
              <a:xfrm>
                <a:off x="5911851" y="2335213"/>
                <a:ext cx="123348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00" extrusionOk="0">
                    <a:moveTo>
                      <a:pt x="777" y="134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close/>
                  </a:path>
                </a:pathLst>
              </a:custGeom>
              <a:solidFill>
                <a:srgbClr val="0F8A9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2" name="Google Shape;1122;p71"/>
              <p:cNvSpPr/>
              <p:nvPr/>
            </p:nvSpPr>
            <p:spPr>
              <a:xfrm>
                <a:off x="5911851" y="2335213"/>
                <a:ext cx="123348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00" extrusionOk="0">
                    <a:moveTo>
                      <a:pt x="777" y="134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3" name="Google Shape;1123;p71"/>
              <p:cNvSpPr/>
              <p:nvPr/>
            </p:nvSpPr>
            <p:spPr>
              <a:xfrm>
                <a:off x="6470651" y="769938"/>
                <a:ext cx="1233488" cy="135096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51" extrusionOk="0">
                    <a:moveTo>
                      <a:pt x="777" y="185"/>
                    </a:moveTo>
                    <a:lnTo>
                      <a:pt x="684" y="0"/>
                    </a:lnTo>
                    <a:lnTo>
                      <a:pt x="0" y="717"/>
                    </a:lnTo>
                    <a:lnTo>
                      <a:pt x="142" y="851"/>
                    </a:lnTo>
                    <a:lnTo>
                      <a:pt x="777" y="185"/>
                    </a:lnTo>
                    <a:close/>
                  </a:path>
                </a:pathLst>
              </a:custGeom>
              <a:solidFill>
                <a:srgbClr val="BEDC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4" name="Google Shape;1124;p71"/>
              <p:cNvSpPr/>
              <p:nvPr/>
            </p:nvSpPr>
            <p:spPr>
              <a:xfrm>
                <a:off x="6470651" y="769938"/>
                <a:ext cx="1233488" cy="135096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51" extrusionOk="0">
                    <a:moveTo>
                      <a:pt x="777" y="185"/>
                    </a:moveTo>
                    <a:lnTo>
                      <a:pt x="684" y="0"/>
                    </a:lnTo>
                    <a:lnTo>
                      <a:pt x="0" y="717"/>
                    </a:lnTo>
                    <a:lnTo>
                      <a:pt x="142" y="851"/>
                    </a:lnTo>
                    <a:lnTo>
                      <a:pt x="777" y="1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5" name="Google Shape;1125;p71"/>
              <p:cNvSpPr/>
              <p:nvPr/>
            </p:nvSpPr>
            <p:spPr>
              <a:xfrm>
                <a:off x="6696076" y="1063625"/>
                <a:ext cx="1231900" cy="1271588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01" extrusionOk="0">
                    <a:moveTo>
                      <a:pt x="776" y="136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2" y="801"/>
                    </a:lnTo>
                    <a:lnTo>
                      <a:pt x="776" y="136"/>
                    </a:lnTo>
                    <a:close/>
                  </a:path>
                </a:pathLst>
              </a:custGeom>
              <a:solidFill>
                <a:srgbClr val="90BC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6" name="Google Shape;1126;p71"/>
              <p:cNvSpPr/>
              <p:nvPr/>
            </p:nvSpPr>
            <p:spPr>
              <a:xfrm>
                <a:off x="6696076" y="1063625"/>
                <a:ext cx="1231900" cy="1271588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01" extrusionOk="0">
                    <a:moveTo>
                      <a:pt x="776" y="136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2" y="801"/>
                    </a:lnTo>
                    <a:lnTo>
                      <a:pt x="776" y="1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7" name="Google Shape;1127;p71"/>
              <p:cNvSpPr/>
              <p:nvPr/>
            </p:nvSpPr>
            <p:spPr>
              <a:xfrm>
                <a:off x="6921501" y="1279525"/>
                <a:ext cx="1308100" cy="1268413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99" extrusionOk="0">
                    <a:moveTo>
                      <a:pt x="824" y="83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close/>
                  </a:path>
                </a:pathLst>
              </a:custGeom>
              <a:solidFill>
                <a:srgbClr val="ED970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8" name="Google Shape;1128;p71"/>
              <p:cNvSpPr/>
              <p:nvPr/>
            </p:nvSpPr>
            <p:spPr>
              <a:xfrm>
                <a:off x="6921501" y="1279525"/>
                <a:ext cx="1308100" cy="1268413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99" extrusionOk="0">
                    <a:moveTo>
                      <a:pt x="824" y="83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9" name="Google Shape;1129;p71"/>
              <p:cNvSpPr/>
              <p:nvPr/>
            </p:nvSpPr>
            <p:spPr>
              <a:xfrm>
                <a:off x="7781926" y="984250"/>
                <a:ext cx="22225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15" extrusionOk="0">
                    <a:moveTo>
                      <a:pt x="112" y="107"/>
                    </a:moveTo>
                    <a:cubicBezTo>
                      <a:pt x="104" y="115"/>
                      <a:pt x="74" y="100"/>
                      <a:pt x="46" y="73"/>
                    </a:cubicBezTo>
                    <a:cubicBezTo>
                      <a:pt x="17" y="45"/>
                      <a:pt x="0" y="17"/>
                      <a:pt x="8" y="8"/>
                    </a:cubicBezTo>
                    <a:cubicBezTo>
                      <a:pt x="16" y="0"/>
                      <a:pt x="46" y="15"/>
                      <a:pt x="74" y="43"/>
                    </a:cubicBezTo>
                    <a:cubicBezTo>
                      <a:pt x="103" y="70"/>
                      <a:pt x="120" y="99"/>
                      <a:pt x="112" y="107"/>
                    </a:cubicBezTo>
                    <a:close/>
                  </a:path>
                </a:pathLst>
              </a:custGeom>
              <a:solidFill>
                <a:srgbClr val="3231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0" name="Google Shape;1130;p71"/>
              <p:cNvSpPr/>
              <p:nvPr/>
            </p:nvSpPr>
            <p:spPr>
              <a:xfrm>
                <a:off x="4181475" y="4449763"/>
                <a:ext cx="971550" cy="12065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652" extrusionOk="0">
                    <a:moveTo>
                      <a:pt x="525" y="101"/>
                    </a:moveTo>
                    <a:cubicBezTo>
                      <a:pt x="511" y="115"/>
                      <a:pt x="511" y="115"/>
                      <a:pt x="511" y="115"/>
                    </a:cubicBezTo>
                    <a:cubicBezTo>
                      <a:pt x="511" y="115"/>
                      <a:pt x="511" y="115"/>
                      <a:pt x="511" y="115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29" y="621"/>
                      <a:pt x="29" y="621"/>
                      <a:pt x="29" y="621"/>
                    </a:cubicBezTo>
                    <a:cubicBezTo>
                      <a:pt x="19" y="631"/>
                      <a:pt x="10" y="641"/>
                      <a:pt x="0" y="652"/>
                    </a:cubicBezTo>
                    <a:cubicBezTo>
                      <a:pt x="525" y="101"/>
                      <a:pt x="525" y="101"/>
                      <a:pt x="525" y="101"/>
                    </a:cubicBezTo>
                    <a:cubicBezTo>
                      <a:pt x="525" y="101"/>
                      <a:pt x="525" y="101"/>
                      <a:pt x="525" y="101"/>
                    </a:cubicBezTo>
                    <a:moveTo>
                      <a:pt x="39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475" y="80"/>
                      <a:pt x="475" y="80"/>
                      <a:pt x="475" y="80"/>
                    </a:cubicBezTo>
                    <a:cubicBezTo>
                      <a:pt x="390" y="0"/>
                      <a:pt x="390" y="0"/>
                      <a:pt x="390" y="0"/>
                    </a:cubicBezTo>
                  </a:path>
                </a:pathLst>
              </a:custGeom>
              <a:solidFill>
                <a:srgbClr val="C7C9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1" name="Google Shape;1131;p71"/>
              <p:cNvSpPr/>
              <p:nvPr/>
            </p:nvSpPr>
            <p:spPr>
              <a:xfrm>
                <a:off x="4235450" y="5567363"/>
                <a:ext cx="301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17" extrusionOk="0">
                    <a:moveTo>
                      <a:pt x="16" y="0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9" y="8"/>
                      <a:pt x="4" y="12"/>
                      <a:pt x="0" y="17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A588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71"/>
              <p:cNvSpPr/>
              <p:nvPr/>
            </p:nvSpPr>
            <p:spPr>
              <a:xfrm>
                <a:off x="3886200" y="4449763"/>
                <a:ext cx="1241425" cy="128428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94" extrusionOk="0">
                    <a:moveTo>
                      <a:pt x="550" y="0"/>
                    </a:moveTo>
                    <a:cubicBezTo>
                      <a:pt x="550" y="0"/>
                      <a:pt x="550" y="0"/>
                      <a:pt x="550" y="0"/>
                    </a:cubicBezTo>
                    <a:cubicBezTo>
                      <a:pt x="14" y="561"/>
                      <a:pt x="14" y="561"/>
                      <a:pt x="14" y="561"/>
                    </a:cubicBezTo>
                    <a:cubicBezTo>
                      <a:pt x="5" y="571"/>
                      <a:pt x="0" y="587"/>
                      <a:pt x="0" y="602"/>
                    </a:cubicBezTo>
                    <a:cubicBezTo>
                      <a:pt x="0" y="606"/>
                      <a:pt x="0" y="609"/>
                      <a:pt x="1" y="613"/>
                    </a:cubicBezTo>
                    <a:cubicBezTo>
                      <a:pt x="10" y="650"/>
                      <a:pt x="10" y="650"/>
                      <a:pt x="10" y="650"/>
                    </a:cubicBezTo>
                    <a:cubicBezTo>
                      <a:pt x="14" y="666"/>
                      <a:pt x="31" y="682"/>
                      <a:pt x="47" y="685"/>
                    </a:cubicBezTo>
                    <a:cubicBezTo>
                      <a:pt x="85" y="693"/>
                      <a:pt x="85" y="693"/>
                      <a:pt x="85" y="693"/>
                    </a:cubicBezTo>
                    <a:cubicBezTo>
                      <a:pt x="88" y="693"/>
                      <a:pt x="91" y="694"/>
                      <a:pt x="94" y="694"/>
                    </a:cubicBezTo>
                    <a:cubicBezTo>
                      <a:pt x="108" y="694"/>
                      <a:pt x="126" y="687"/>
                      <a:pt x="135" y="677"/>
                    </a:cubicBezTo>
                    <a:cubicBezTo>
                      <a:pt x="135" y="677"/>
                      <a:pt x="135" y="677"/>
                      <a:pt x="135" y="677"/>
                    </a:cubicBezTo>
                    <a:cubicBezTo>
                      <a:pt x="202" y="608"/>
                      <a:pt x="202" y="608"/>
                      <a:pt x="202" y="608"/>
                    </a:cubicBezTo>
                    <a:cubicBezTo>
                      <a:pt x="205" y="604"/>
                      <a:pt x="205" y="604"/>
                      <a:pt x="205" y="604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35" y="80"/>
                      <a:pt x="635" y="80"/>
                      <a:pt x="635" y="80"/>
                    </a:cubicBezTo>
                    <a:cubicBezTo>
                      <a:pt x="550" y="0"/>
                      <a:pt x="550" y="0"/>
                      <a:pt x="550" y="0"/>
                    </a:cubicBezTo>
                  </a:path>
                </a:pathLst>
              </a:custGeom>
              <a:solidFill>
                <a:srgbClr val="A728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71"/>
              <p:cNvSpPr/>
              <p:nvPr/>
            </p:nvSpPr>
            <p:spPr>
              <a:xfrm>
                <a:off x="4903788" y="3392488"/>
                <a:ext cx="123190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00" extrusionOk="0">
                    <a:moveTo>
                      <a:pt x="635" y="0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99" y="759"/>
                    </a:lnTo>
                    <a:lnTo>
                      <a:pt x="141" y="800"/>
                    </a:lnTo>
                    <a:lnTo>
                      <a:pt x="157" y="784"/>
                    </a:lnTo>
                    <a:lnTo>
                      <a:pt x="157" y="784"/>
                    </a:lnTo>
                    <a:lnTo>
                      <a:pt x="776" y="134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BB75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71"/>
              <p:cNvSpPr/>
              <p:nvPr/>
            </p:nvSpPr>
            <p:spPr>
              <a:xfrm>
                <a:off x="4903788" y="3392488"/>
                <a:ext cx="123190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00" extrusionOk="0">
                    <a:moveTo>
                      <a:pt x="635" y="0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99" y="759"/>
                    </a:lnTo>
                    <a:lnTo>
                      <a:pt x="141" y="800"/>
                    </a:lnTo>
                    <a:lnTo>
                      <a:pt x="157" y="784"/>
                    </a:lnTo>
                    <a:lnTo>
                      <a:pt x="157" y="784"/>
                    </a:lnTo>
                    <a:lnTo>
                      <a:pt x="776" y="134"/>
                    </a:lnTo>
                    <a:lnTo>
                      <a:pt x="63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5" name="Google Shape;1135;p71"/>
              <p:cNvSpPr/>
              <p:nvPr/>
            </p:nvSpPr>
            <p:spPr>
              <a:xfrm>
                <a:off x="5911851" y="2335213"/>
                <a:ext cx="123348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00" extrusionOk="0">
                    <a:moveTo>
                      <a:pt x="636" y="0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5120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6" name="Google Shape;1136;p71"/>
              <p:cNvSpPr/>
              <p:nvPr/>
            </p:nvSpPr>
            <p:spPr>
              <a:xfrm>
                <a:off x="5911851" y="2335213"/>
                <a:ext cx="123348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00" extrusionOk="0">
                    <a:moveTo>
                      <a:pt x="636" y="0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lnTo>
                      <a:pt x="6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7" name="Google Shape;1137;p71"/>
              <p:cNvSpPr/>
              <p:nvPr/>
            </p:nvSpPr>
            <p:spPr>
              <a:xfrm>
                <a:off x="6921501" y="1279525"/>
                <a:ext cx="1308100" cy="1268413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99" extrusionOk="0">
                    <a:moveTo>
                      <a:pt x="634" y="0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6C8D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8" name="Google Shape;1138;p71"/>
              <p:cNvSpPr/>
              <p:nvPr/>
            </p:nvSpPr>
            <p:spPr>
              <a:xfrm>
                <a:off x="6921501" y="1279525"/>
                <a:ext cx="1308100" cy="1268413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99" extrusionOk="0">
                    <a:moveTo>
                      <a:pt x="634" y="0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lnTo>
                      <a:pt x="63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9" name="Google Shape;1139;p71"/>
              <p:cNvSpPr/>
              <p:nvPr/>
            </p:nvSpPr>
            <p:spPr>
              <a:xfrm rot="-2789196">
                <a:off x="2967610" y="5986058"/>
                <a:ext cx="298085" cy="23184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88" extrusionOk="0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40" name="Google Shape;1140;p71"/>
            <p:cNvSpPr/>
            <p:nvPr/>
          </p:nvSpPr>
          <p:spPr>
            <a:xfrm>
              <a:off x="1431678" y="1242869"/>
              <a:ext cx="823913" cy="823913"/>
            </a:xfrm>
            <a:prstGeom prst="ellipse">
              <a:avLst/>
            </a:prstGeom>
            <a:solidFill>
              <a:srgbClr val="90BC33"/>
            </a:solidFill>
            <a:ln w="571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71"/>
            <p:cNvSpPr/>
            <p:nvPr/>
          </p:nvSpPr>
          <p:spPr>
            <a:xfrm>
              <a:off x="1334697" y="2778299"/>
              <a:ext cx="823913" cy="823913"/>
            </a:xfrm>
            <a:prstGeom prst="ellipse">
              <a:avLst/>
            </a:prstGeom>
            <a:solidFill>
              <a:srgbClr val="FA9C00"/>
            </a:solidFill>
            <a:ln w="571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71"/>
            <p:cNvSpPr/>
            <p:nvPr/>
          </p:nvSpPr>
          <p:spPr>
            <a:xfrm>
              <a:off x="9695001" y="3062322"/>
              <a:ext cx="823913" cy="823913"/>
            </a:xfrm>
            <a:prstGeom prst="ellipse">
              <a:avLst/>
            </a:prstGeom>
            <a:solidFill>
              <a:srgbClr val="6C2B43"/>
            </a:solidFill>
            <a:ln w="571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143" name="Google Shape;1143;p71"/>
            <p:cNvSpPr/>
            <p:nvPr/>
          </p:nvSpPr>
          <p:spPr>
            <a:xfrm>
              <a:off x="9380101" y="5042717"/>
              <a:ext cx="823913" cy="823913"/>
            </a:xfrm>
            <a:prstGeom prst="ellipse">
              <a:avLst/>
            </a:prstGeom>
            <a:solidFill>
              <a:srgbClr val="DF361F"/>
            </a:solidFill>
            <a:ln w="571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1144" name="Google Shape;1144;p71"/>
          <p:cNvSpPr/>
          <p:nvPr/>
        </p:nvSpPr>
        <p:spPr>
          <a:xfrm>
            <a:off x="933456" y="1259179"/>
            <a:ext cx="5534278" cy="7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Положення про організацію роботи з охорони праці та безпеки життєдіяльності учасників освітнього процесу в установах і закладах освіти (наказ МОН України 26 грудня 2017 року № 1669)</a:t>
            </a:r>
            <a:endParaRPr/>
          </a:p>
        </p:txBody>
      </p:sp>
      <p:sp>
        <p:nvSpPr>
          <p:cNvPr id="1145" name="Google Shape;1145;p71"/>
          <p:cNvSpPr/>
          <p:nvPr/>
        </p:nvSpPr>
        <p:spPr>
          <a:xfrm>
            <a:off x="71440" y="217891"/>
            <a:ext cx="8970962" cy="10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algn="ctr"/>
            <a:r>
              <a:rPr lang="ru-RU" sz="3300" b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 інструктажів з охорони праці та безпеки життєдіяльності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146" name="Google Shape;1146;p71"/>
          <p:cNvSpPr txBox="1"/>
          <p:nvPr/>
        </p:nvSpPr>
        <p:spPr>
          <a:xfrm>
            <a:off x="329011" y="1156509"/>
            <a:ext cx="33086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7" name="Google Shape;1147;p71"/>
          <p:cNvSpPr/>
          <p:nvPr/>
        </p:nvSpPr>
        <p:spPr>
          <a:xfrm>
            <a:off x="4811360" y="2353462"/>
            <a:ext cx="3601542" cy="116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algn="ctr"/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Організація навчання і перевірки знань, проведення інструктажів з питань охорони праці, безпеки життєдіяльності в загальноосвітніх навчальних закладах (лист МОН від 16.06.2014р. №1/9-319)</a:t>
            </a:r>
            <a:endParaRPr/>
          </a:p>
        </p:txBody>
      </p:sp>
      <p:sp>
        <p:nvSpPr>
          <p:cNvPr id="1148" name="Google Shape;1148;p71"/>
          <p:cNvSpPr txBox="1"/>
          <p:nvPr/>
        </p:nvSpPr>
        <p:spPr>
          <a:xfrm>
            <a:off x="8568397" y="2490673"/>
            <a:ext cx="33086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r>
              <a:rPr lang="ru-RU" sz="3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9" name="Google Shape;1149;p71"/>
          <p:cNvSpPr txBox="1"/>
          <p:nvPr/>
        </p:nvSpPr>
        <p:spPr>
          <a:xfrm>
            <a:off x="244747" y="2308442"/>
            <a:ext cx="33086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0" name="Google Shape;1150;p71"/>
          <p:cNvSpPr txBox="1"/>
          <p:nvPr/>
        </p:nvSpPr>
        <p:spPr>
          <a:xfrm>
            <a:off x="8284453" y="4005427"/>
            <a:ext cx="33086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r>
              <a:rPr lang="ru-RU" sz="3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3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1" name="Google Shape;1151;p71"/>
          <p:cNvSpPr/>
          <p:nvPr/>
        </p:nvSpPr>
        <p:spPr>
          <a:xfrm>
            <a:off x="516914" y="2702519"/>
            <a:ext cx="3706509" cy="116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algn="ctr"/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інструктивно-методичні матеріали «Безпечне проведення занять у кабінетах природничо-математичного напряму загальноосвітніх навчальних закладах» (лист МОН від 01.02.2012р.  № 1/9-72)</a:t>
            </a:r>
            <a:endParaRPr/>
          </a:p>
        </p:txBody>
      </p:sp>
      <p:sp>
        <p:nvSpPr>
          <p:cNvPr id="1152" name="Google Shape;1152;p71"/>
          <p:cNvSpPr/>
          <p:nvPr/>
        </p:nvSpPr>
        <p:spPr>
          <a:xfrm>
            <a:off x="3012939" y="3982343"/>
            <a:ext cx="4974052" cy="116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pPr algn="ctr"/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використання Інструктивно-методичних матеріалів з питань розроблення інструкцій з безпеки проведення навчально-виховного процесу в кабінетах природничо-математичного напряму (лист МОН від 17.07.2013  № 1/9-498)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005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2502" y="-1982502"/>
            <a:ext cx="5143500" cy="910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42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" name="Google Shape;1157;p73"/>
          <p:cNvGraphicFramePr/>
          <p:nvPr>
            <p:extLst>
              <p:ext uri="{D42A27DB-BD31-4B8C-83A1-F6EECF244321}">
                <p14:modId xmlns:p14="http://schemas.microsoft.com/office/powerpoint/2010/main" val="3996465841"/>
              </p:ext>
            </p:extLst>
          </p:nvPr>
        </p:nvGraphicFramePr>
        <p:xfrm>
          <a:off x="7" y="6"/>
          <a:ext cx="9144020" cy="507367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899585"/>
                <a:gridCol w="4325141"/>
                <a:gridCol w="1562869"/>
                <a:gridCol w="2356425"/>
              </a:tblGrid>
              <a:tr h="771525">
                <a:tc>
                  <a:txBody>
                    <a:bodyPr/>
                    <a:lstStyle/>
                    <a:p>
                      <a:pPr marL="0" marR="127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 БЖД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Коли проводиться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  <a:tc>
                  <a:txBody>
                    <a:bodyPr/>
                    <a:lstStyle/>
                    <a:p>
                      <a:pPr marL="0" marR="5842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Посада особи, яка проводить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навчання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перевірку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знань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Реєстрація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оформлення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інструктажу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</a:tr>
              <a:tr h="530250"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Вступний інструктаж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початку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навчального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року; при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зарахуванні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оформленні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учня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до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навчального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закладу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Класні керівники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окремій сторінці журналу обліку навчальних занять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</a:tr>
              <a:tr h="477881">
                <a:tc rowSpan="2"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Первинний інструктаж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початку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навчального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року перед початком занять у кожному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кабінеті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лабораторії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спортзалі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тощо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перед початком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канікул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Учителі-предметники, 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класні керівники, 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Журнал реєстрації інструктажів з БЖД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перед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виконанням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кожного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завдання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пов’язаного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використанням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різних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матеріалів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інструментів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приладів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на початку уроку,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заняття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лабораторної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практичної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роботи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тощо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Учителі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-предметники, 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керівники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гуртків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Журнал обліку навчальних занять на сторінці навчального предмета в розділі про запис змісту уроку, заняття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Позаплановий інструктаж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порушення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вимог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нормативно-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правових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актів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що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може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призвести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призвело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до травм,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аварій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пожеж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тощо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при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зміні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умов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виконання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навчальних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завдань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лабораторних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практичних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робіт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тощо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); у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скоєння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нещасних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випадків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за межами ЗНЗ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Учителі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предметники,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класні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керівники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керівники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гуртків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Журнал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реєстрації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інструктажів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 БЖД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</a:tr>
              <a:tr h="1152128"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Цільовий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організації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позанавчальних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заходів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олімпіади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турніри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предметів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екскурсії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туристичні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походи,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спортивні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змагання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тощо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під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час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проведення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громадських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позанавчальних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робіт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прибирання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територій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приміщень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науково-дослідна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робота на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навчально-дослідній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ділянці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тощо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Учителі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предметники,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класні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керівники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керівники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гуртків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Журнал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реєстрації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інструктажів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 БЖД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88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fld id="{00000000-1234-1234-1234-123412341234}" type="slidenum">
              <a:rPr lang="en"/>
              <a:pPr/>
              <a:t>41</a:t>
            </a:fld>
            <a:endParaRPr/>
          </a:p>
        </p:txBody>
      </p:sp>
      <p:sp>
        <p:nvSpPr>
          <p:cNvPr id="6" name="Google Shape;1047;p63"/>
          <p:cNvSpPr txBox="1">
            <a:spLocks noGrp="1"/>
          </p:cNvSpPr>
          <p:nvPr>
            <p:ph type="title"/>
          </p:nvPr>
        </p:nvSpPr>
        <p:spPr>
          <a:xfrm>
            <a:off x="1907704" y="18702"/>
            <a:ext cx="5472608" cy="82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ctr" anchorCtr="0">
            <a:noAutofit/>
          </a:bodyPr>
          <a:lstStyle/>
          <a:p>
            <a:r>
              <a:rPr lang="ru-RU" dirty="0"/>
              <a:t> </a:t>
            </a:r>
            <a:r>
              <a:rPr lang="ru-RU" sz="3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РОБОЧИЙ  КЕЙС УЧИТЕЛЯ  </a:t>
            </a:r>
            <a:r>
              <a:rPr lang="ru-RU" sz="3000" b="1" dirty="0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МАЄ </a:t>
            </a:r>
            <a:r>
              <a:rPr lang="ru-RU" sz="3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МІСТИТИ:</a:t>
            </a:r>
            <a:endParaRPr dirty="0"/>
          </a:p>
        </p:txBody>
      </p:sp>
      <p:sp>
        <p:nvSpPr>
          <p:cNvPr id="7" name="Google Shape;1046;p63"/>
          <p:cNvSpPr txBox="1">
            <a:spLocks noGrp="1"/>
          </p:cNvSpPr>
          <p:nvPr>
            <p:ph type="body" idx="1"/>
          </p:nvPr>
        </p:nvSpPr>
        <p:spPr>
          <a:xfrm>
            <a:off x="2075420" y="843558"/>
            <a:ext cx="7068580" cy="401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normAutofit fontScale="70000" lnSpcReduction="20000"/>
          </a:bodyPr>
          <a:lstStyle/>
          <a:p>
            <a:pPr marL="257138" indent="-257138" algn="ctr">
              <a:spcBef>
                <a:spcPts val="0"/>
              </a:spcBef>
              <a:buSzPct val="750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державний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стандарт;</a:t>
            </a:r>
            <a:endParaRPr dirty="0"/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підручники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паперові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електронні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dirty="0"/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календарно-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тематичні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планування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уроків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dirty="0"/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плани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конспекти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уроків</a:t>
            </a:r>
            <a:endParaRPr dirty="0"/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критерії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досягнень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посібники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паперові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електронні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dirty="0"/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сучасне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навчальне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обладнання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(ІКТ-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технології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dirty="0"/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роздавальні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матеріали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інструкції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охорони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праці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безпеки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життєдіяльності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257138" indent="-257138">
              <a:spcBef>
                <a:spcPts val="420"/>
              </a:spcBef>
              <a:buSzPct val="75000"/>
              <a:buChar char="■"/>
            </a:pP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журнали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реєстрації</a:t>
            </a:r>
            <a:r>
              <a:rPr lang="ru-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інструктажів</a:t>
            </a:r>
            <a:endParaRPr dirty="0"/>
          </a:p>
          <a:p>
            <a:pPr marL="257138" indent="-177131">
              <a:spcBef>
                <a:spcPts val="336"/>
              </a:spcBef>
              <a:buSzPct val="750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38" indent="-177131">
              <a:spcBef>
                <a:spcPts val="336"/>
              </a:spcBef>
              <a:buSzPct val="750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7665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67494"/>
            <a:ext cx="554461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Пишемо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конспект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уроку</a:t>
            </a:r>
          </a:p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endParaRPr lang="ru-RU" dirty="0" smtClean="0"/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Тема уроку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Мета уроку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Обладнання уроку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Тип уроку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Мотиваційний етап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Етап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</a:rPr>
              <a:t>цілевизначення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і планування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Етап опрацювання матеріалу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Рефлексивно-оцінювальний етап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665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36904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5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"/>
            <a:ext cx="7226944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251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488"/>
            <a:ext cx="66579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23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90488"/>
            <a:ext cx="66770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41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71438"/>
            <a:ext cx="66389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423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15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378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61913"/>
            <a:ext cx="663892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17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14313" y="2355726"/>
            <a:ext cx="871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63799" y="51470"/>
            <a:ext cx="5929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ОРІЄНТОВНІ ПЕРІОДИ СТАНОВЛЕННЯ ІНТЕРНА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1263799" y="728583"/>
            <a:ext cx="6938962" cy="1269206"/>
          </a:xfrm>
          <a:custGeom>
            <a:avLst/>
            <a:gdLst/>
            <a:ahLst/>
            <a:cxnLst>
              <a:cxn ang="0">
                <a:pos x="0" y="845"/>
              </a:cxn>
              <a:cxn ang="0">
                <a:pos x="1523" y="313"/>
              </a:cxn>
              <a:cxn ang="0">
                <a:pos x="1610" y="617"/>
              </a:cxn>
              <a:cxn ang="0">
                <a:pos x="2720" y="243"/>
              </a:cxn>
              <a:cxn ang="0">
                <a:pos x="2784" y="538"/>
              </a:cxn>
              <a:cxn ang="0">
                <a:pos x="3882" y="266"/>
              </a:cxn>
              <a:cxn ang="0">
                <a:pos x="3795" y="0"/>
              </a:cxn>
              <a:cxn ang="0">
                <a:pos x="4371" y="269"/>
              </a:cxn>
              <a:cxn ang="0">
                <a:pos x="3961" y="832"/>
              </a:cxn>
              <a:cxn ang="0">
                <a:pos x="3912" y="542"/>
              </a:cxn>
              <a:cxn ang="0">
                <a:pos x="2594" y="921"/>
              </a:cxn>
              <a:cxn ang="0">
                <a:pos x="2509" y="620"/>
              </a:cxn>
              <a:cxn ang="0">
                <a:pos x="1344" y="968"/>
              </a:cxn>
              <a:cxn ang="0">
                <a:pos x="1280" y="666"/>
              </a:cxn>
              <a:cxn ang="0">
                <a:pos x="67" y="1066"/>
              </a:cxn>
              <a:cxn ang="0">
                <a:pos x="0" y="845"/>
              </a:cxn>
            </a:cxnLst>
            <a:rect l="0" t="0" r="r" b="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lIns="91436" tIns="45718" rIns="91436" bIns="45718" anchor="ctr">
            <a:flatTx/>
          </a:bodyPr>
          <a:lstStyle/>
          <a:p>
            <a:pPr>
              <a:buClrTx/>
              <a:buFontTx/>
              <a:buNone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37"/>
          <p:cNvSpPr>
            <a:spLocks/>
          </p:cNvSpPr>
          <p:nvPr/>
        </p:nvSpPr>
        <p:spPr bwMode="gray">
          <a:xfrm>
            <a:off x="1149896" y="1489608"/>
            <a:ext cx="2293565" cy="2650182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351"/>
              </a:cxn>
              <a:cxn ang="0">
                <a:pos x="1248" y="1553"/>
              </a:cxn>
              <a:cxn ang="0">
                <a:pos x="0" y="1553"/>
              </a:cxn>
              <a:cxn ang="0">
                <a:pos x="4" y="417"/>
              </a:cxn>
            </a:cxnLst>
            <a:rect l="0" t="0" r="r" b="b"/>
            <a:pathLst>
              <a:path w="1248" h="1553">
                <a:moveTo>
                  <a:pt x="1158" y="0"/>
                </a:moveTo>
                <a:lnTo>
                  <a:pt x="1248" y="351"/>
                </a:lnTo>
                <a:lnTo>
                  <a:pt x="1248" y="1553"/>
                </a:lnTo>
                <a:lnTo>
                  <a:pt x="0" y="1553"/>
                </a:lnTo>
                <a:lnTo>
                  <a:pt x="4" y="417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>
              <a:buClrTx/>
              <a:buFontTx/>
              <a:buNone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gray">
          <a:xfrm>
            <a:off x="1194173" y="2211710"/>
            <a:ext cx="2149202" cy="166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Ознайомлювальний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Серпень - вересень.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Знайомство з колегами,учнями, батьками.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Складання індивідуального плану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36"/>
          <p:cNvSpPr>
            <a:spLocks/>
          </p:cNvSpPr>
          <p:nvPr/>
        </p:nvSpPr>
        <p:spPr bwMode="gray">
          <a:xfrm>
            <a:off x="3374207" y="1330386"/>
            <a:ext cx="2074169" cy="2599656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88"/>
              </a:cxn>
              <a:cxn ang="0">
                <a:pos x="1248" y="1645"/>
              </a:cxn>
              <a:cxn ang="0">
                <a:pos x="0" y="1664"/>
              </a:cxn>
              <a:cxn ang="0">
                <a:pos x="0" y="391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>
              <a:buClrTx/>
              <a:buFontTx/>
              <a:buNone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Freeform 35"/>
          <p:cNvSpPr>
            <a:spLocks/>
          </p:cNvSpPr>
          <p:nvPr/>
        </p:nvSpPr>
        <p:spPr bwMode="gray">
          <a:xfrm>
            <a:off x="5448376" y="1166575"/>
            <a:ext cx="1965325" cy="2286111"/>
          </a:xfrm>
          <a:custGeom>
            <a:avLst/>
            <a:gdLst/>
            <a:ahLst/>
            <a:cxnLst>
              <a:cxn ang="0">
                <a:pos x="1226" y="0"/>
              </a:cxn>
              <a:cxn ang="0">
                <a:pos x="1238" y="1662"/>
              </a:cxn>
              <a:cxn ang="0">
                <a:pos x="0" y="1662"/>
              </a:cxn>
              <a:cxn ang="0">
                <a:pos x="4" y="416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>
              <a:buClrTx/>
              <a:buFontTx/>
              <a:buNone/>
            </a:pP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gray">
          <a:xfrm>
            <a:off x="3410322" y="1867638"/>
            <a:ext cx="2039813" cy="31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Жовтень - квітень</a:t>
            </a:r>
            <a:r>
              <a:rPr lang="uk-UA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Оволодіння практичними навиками;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Вивчати ППД зі  свого предмета;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Засвоєння методів навчання.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Наставники ведуть спостереження та аналізують ріст педагогічної майстерності, вносять корективи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gray">
          <a:xfrm>
            <a:off x="5475785" y="1657711"/>
            <a:ext cx="2039813" cy="276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Заключний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Травень-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початок червня.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Підбиття  підсумків  роботи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інтерна.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Виявлення рівня підготовки  молодого вчителя, намітити перспективи  подальшого росту його професійної майстерності.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9525"/>
            <a:ext cx="68389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820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2388"/>
            <a:ext cx="67341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02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>
            <a:spLocks noGrp="1"/>
          </p:cNvSpPr>
          <p:nvPr>
            <p:ph type="title" idx="4294967295"/>
          </p:nvPr>
        </p:nvSpPr>
        <p:spPr>
          <a:xfrm>
            <a:off x="755576" y="123478"/>
            <a:ext cx="7696200" cy="379884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ПОРАДИ ІНТЕРНУ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81" name="Google Shape;281;p2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fld id="{00000000-1234-1234-1234-123412341234}" type="slidenum">
              <a:rPr lang="en"/>
              <a:pPr/>
              <a:t>52</a:t>
            </a:fld>
            <a:endParaRPr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7" y="681037"/>
            <a:ext cx="7848873" cy="4338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Вивчай можливості кожного майбутнього вихованця.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Вступаючи в контакт з дітьми, не будуй зверхні стосунки з ними. </a:t>
            </a: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Пам'ятай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 навіть малюк у взаєминах з дорослими якоюсь мірою  відстоює свою незалежність.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Частіше посміхайся. </a:t>
            </a: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Пам'ятай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 твоя усмішка свідчить про те, що  зустріч з дітьми тобі приємна, вона створює загальний позитивний  настрій.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Важливе завдання вчителя – передбачити ситуації, які виникатимуть на уроці. </a:t>
            </a: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Пам'ятай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 помилці легше запобігти, ніж виправити її.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Вчися вислуховувати навіть тоді, коли учні помиляються чи в тебе  обмаль часу. </a:t>
            </a: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Пам'ятай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 кожен вихованець повинен знати, що ти його вислухаєш.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Пам'ятай: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основне призначення оцінки – правильно визначити результати навчання учнів, засвоєння ними знань, умінь та навичок, динаміку зміни успішності.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Наполегливо оволодівай навичками самоаналізу уроку.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35512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2018\Новая папка (2)\Сходинки успіху учня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0982" y="-4930"/>
            <a:ext cx="6063018" cy="5148430"/>
          </a:xfrm>
          <a:prstGeom prst="rect">
            <a:avLst/>
          </a:prstGeom>
          <a:noFill/>
        </p:spPr>
      </p:pic>
      <p:pic>
        <p:nvPicPr>
          <p:cNvPr id="2050" name="Picture 2" descr="ÐÐ°ÑÑÐ¸Ð½ÐºÐ¸ Ð¿Ð¾ Ð·Ð°Ð¿ÑÐ¾ÑÑ ÐÑÐ¾ÑÐµÑÑÐ¹Ð½Ð° Ð¼Ð¾Ð±ÑÐ»ÑÐ½ÑÑÑÑ Ð¿ÐµÐ´Ð°Ð³Ð¾Ð³Ð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4"/>
          <a:stretch/>
        </p:blipFill>
        <p:spPr bwMode="auto">
          <a:xfrm>
            <a:off x="107504" y="1089601"/>
            <a:ext cx="2973478" cy="2380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S_DM\Desktop\метод 5 пальців рефлексі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5" r="618" b="5122"/>
          <a:stretch/>
        </p:blipFill>
        <p:spPr bwMode="auto">
          <a:xfrm>
            <a:off x="2051720" y="681540"/>
            <a:ext cx="6408539" cy="393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01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 descr="значок докладчика">
            <a:extLst>
              <a:ext uri="{FF2B5EF4-FFF2-40B4-BE49-F238E27FC236}">
                <a16:creationId xmlns:a16="http://schemas.microsoft.com/office/drawing/2014/main" xmlns="" id="{A71D0101-1B2D-4ADD-B887-8C328798A512}"/>
              </a:ext>
            </a:extLst>
          </p:cNvPr>
          <p:cNvGrpSpPr/>
          <p:nvPr/>
        </p:nvGrpSpPr>
        <p:grpSpPr>
          <a:xfrm>
            <a:off x="8330838" y="175541"/>
            <a:ext cx="628650" cy="471488"/>
            <a:chOff x="1257300" y="7426325"/>
            <a:chExt cx="628650" cy="628650"/>
          </a:xfrm>
        </p:grpSpPr>
        <p:sp>
          <p:nvSpPr>
            <p:cNvPr id="5" name="Овал 175">
              <a:extLst>
                <a:ext uri="{FF2B5EF4-FFF2-40B4-BE49-F238E27FC236}">
                  <a16:creationId xmlns:a16="http://schemas.microsoft.com/office/drawing/2014/main" xmlns="" id="{B1C7585C-B502-4220-8CB3-8DBAE4772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7426325"/>
              <a:ext cx="628650" cy="628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ru-RU" dirty="0">
                <a:solidFill>
                  <a:srgbClr val="999999"/>
                </a:solidFill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" name="Полилиния 184">
              <a:extLst>
                <a:ext uri="{FF2B5EF4-FFF2-40B4-BE49-F238E27FC236}">
                  <a16:creationId xmlns:a16="http://schemas.microsoft.com/office/drawing/2014/main" xmlns="" id="{601CA39E-E609-410D-A437-E2CFA84C4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6200" y="7515225"/>
              <a:ext cx="450850" cy="450850"/>
            </a:xfrm>
            <a:custGeom>
              <a:avLst/>
              <a:gdLst>
                <a:gd name="T0" fmla="*/ 50 w 142"/>
                <a:gd name="T1" fmla="*/ 18 h 142"/>
                <a:gd name="T2" fmla="*/ 14 w 142"/>
                <a:gd name="T3" fmla="*/ 18 h 142"/>
                <a:gd name="T4" fmla="*/ 32 w 142"/>
                <a:gd name="T5" fmla="*/ 4 h 142"/>
                <a:gd name="T6" fmla="*/ 32 w 142"/>
                <a:gd name="T7" fmla="*/ 32 h 142"/>
                <a:gd name="T8" fmla="*/ 32 w 142"/>
                <a:gd name="T9" fmla="*/ 4 h 142"/>
                <a:gd name="T10" fmla="*/ 62 w 142"/>
                <a:gd name="T11" fmla="*/ 18 h 142"/>
                <a:gd name="T12" fmla="*/ 60 w 142"/>
                <a:gd name="T13" fmla="*/ 32 h 142"/>
                <a:gd name="T14" fmla="*/ 21 w 142"/>
                <a:gd name="T15" fmla="*/ 39 h 142"/>
                <a:gd name="T16" fmla="*/ 0 w 142"/>
                <a:gd name="T17" fmla="*/ 98 h 142"/>
                <a:gd name="T18" fmla="*/ 14 w 142"/>
                <a:gd name="T19" fmla="*/ 132 h 142"/>
                <a:gd name="T20" fmla="*/ 40 w 142"/>
                <a:gd name="T21" fmla="*/ 142 h 142"/>
                <a:gd name="T22" fmla="*/ 50 w 142"/>
                <a:gd name="T23" fmla="*/ 57 h 142"/>
                <a:gd name="T24" fmla="*/ 60 w 142"/>
                <a:gd name="T25" fmla="*/ 101 h 142"/>
                <a:gd name="T26" fmla="*/ 96 w 142"/>
                <a:gd name="T27" fmla="*/ 133 h 142"/>
                <a:gd name="T28" fmla="*/ 76 w 142"/>
                <a:gd name="T29" fmla="*/ 142 h 142"/>
                <a:gd name="T30" fmla="*/ 80 w 142"/>
                <a:gd name="T31" fmla="*/ 137 h 142"/>
                <a:gd name="T32" fmla="*/ 96 w 142"/>
                <a:gd name="T33" fmla="*/ 142 h 142"/>
                <a:gd name="T34" fmla="*/ 101 w 142"/>
                <a:gd name="T35" fmla="*/ 137 h 142"/>
                <a:gd name="T36" fmla="*/ 117 w 142"/>
                <a:gd name="T37" fmla="*/ 142 h 142"/>
                <a:gd name="T38" fmla="*/ 122 w 142"/>
                <a:gd name="T39" fmla="*/ 133 h 142"/>
                <a:gd name="T40" fmla="*/ 101 w 142"/>
                <a:gd name="T41" fmla="*/ 101 h 142"/>
                <a:gd name="T42" fmla="*/ 138 w 142"/>
                <a:gd name="T43" fmla="*/ 32 h 142"/>
                <a:gd name="T44" fmla="*/ 135 w 142"/>
                <a:gd name="T45" fmla="*/ 18 h 142"/>
                <a:gd name="T46" fmla="*/ 46 w 142"/>
                <a:gd name="T47" fmla="*/ 132 h 142"/>
                <a:gd name="T48" fmla="*/ 34 w 142"/>
                <a:gd name="T49" fmla="*/ 138 h 142"/>
                <a:gd name="T50" fmla="*/ 30 w 142"/>
                <a:gd name="T51" fmla="*/ 110 h 142"/>
                <a:gd name="T52" fmla="*/ 24 w 142"/>
                <a:gd name="T53" fmla="*/ 138 h 142"/>
                <a:gd name="T54" fmla="*/ 18 w 142"/>
                <a:gd name="T55" fmla="*/ 69 h 142"/>
                <a:gd name="T56" fmla="*/ 14 w 142"/>
                <a:gd name="T57" fmla="*/ 94 h 142"/>
                <a:gd name="T58" fmla="*/ 5 w 142"/>
                <a:gd name="T59" fmla="*/ 59 h 142"/>
                <a:gd name="T60" fmla="*/ 83 w 142"/>
                <a:gd name="T61" fmla="*/ 43 h 142"/>
                <a:gd name="T62" fmla="*/ 83 w 142"/>
                <a:gd name="T63" fmla="*/ 53 h 142"/>
                <a:gd name="T64" fmla="*/ 133 w 142"/>
                <a:gd name="T65" fmla="*/ 96 h 142"/>
                <a:gd name="T66" fmla="*/ 64 w 142"/>
                <a:gd name="T67" fmla="*/ 57 h 142"/>
                <a:gd name="T68" fmla="*/ 92 w 142"/>
                <a:gd name="T69" fmla="*/ 48 h 142"/>
                <a:gd name="T70" fmla="*/ 64 w 142"/>
                <a:gd name="T71" fmla="*/ 39 h 142"/>
                <a:gd name="T72" fmla="*/ 133 w 142"/>
                <a:gd name="T73" fmla="*/ 32 h 142"/>
                <a:gd name="T74" fmla="*/ 135 w 142"/>
                <a:gd name="T75" fmla="*/ 27 h 142"/>
                <a:gd name="T76" fmla="*/ 60 w 142"/>
                <a:gd name="T77" fmla="*/ 25 h 142"/>
                <a:gd name="T78" fmla="*/ 135 w 142"/>
                <a:gd name="T79" fmla="*/ 23 h 142"/>
                <a:gd name="T80" fmla="*/ 135 w 142"/>
                <a:gd name="T81" fmla="*/ 27 h 142"/>
                <a:gd name="T82" fmla="*/ 96 w 142"/>
                <a:gd name="T83" fmla="*/ 70 h 142"/>
                <a:gd name="T84" fmla="*/ 118 w 142"/>
                <a:gd name="T85" fmla="*/ 66 h 142"/>
                <a:gd name="T86" fmla="*/ 115 w 142"/>
                <a:gd name="T87" fmla="*/ 62 h 142"/>
                <a:gd name="T88" fmla="*/ 126 w 142"/>
                <a:gd name="T89" fmla="*/ 73 h 142"/>
                <a:gd name="T90" fmla="*/ 122 w 142"/>
                <a:gd name="T91" fmla="*/ 70 h 142"/>
                <a:gd name="T92" fmla="*/ 96 w 142"/>
                <a:gd name="T93" fmla="*/ 77 h 142"/>
                <a:gd name="T94" fmla="*/ 81 w 142"/>
                <a:gd name="T95" fmla="*/ 8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42">
                  <a:moveTo>
                    <a:pt x="32" y="37"/>
                  </a:moveTo>
                  <a:cubicBezTo>
                    <a:pt x="42" y="37"/>
                    <a:pt x="50" y="28"/>
                    <a:pt x="50" y="18"/>
                  </a:cubicBezTo>
                  <a:cubicBezTo>
                    <a:pt x="50" y="8"/>
                    <a:pt x="42" y="0"/>
                    <a:pt x="32" y="0"/>
                  </a:cubicBezTo>
                  <a:cubicBezTo>
                    <a:pt x="22" y="0"/>
                    <a:pt x="14" y="8"/>
                    <a:pt x="14" y="18"/>
                  </a:cubicBezTo>
                  <a:cubicBezTo>
                    <a:pt x="14" y="28"/>
                    <a:pt x="22" y="37"/>
                    <a:pt x="32" y="37"/>
                  </a:cubicBezTo>
                  <a:close/>
                  <a:moveTo>
                    <a:pt x="32" y="4"/>
                  </a:moveTo>
                  <a:cubicBezTo>
                    <a:pt x="40" y="4"/>
                    <a:pt x="46" y="11"/>
                    <a:pt x="46" y="18"/>
                  </a:cubicBezTo>
                  <a:cubicBezTo>
                    <a:pt x="46" y="26"/>
                    <a:pt x="40" y="32"/>
                    <a:pt x="32" y="32"/>
                  </a:cubicBezTo>
                  <a:cubicBezTo>
                    <a:pt x="24" y="32"/>
                    <a:pt x="18" y="26"/>
                    <a:pt x="18" y="18"/>
                  </a:cubicBezTo>
                  <a:cubicBezTo>
                    <a:pt x="18" y="11"/>
                    <a:pt x="24" y="4"/>
                    <a:pt x="32" y="4"/>
                  </a:cubicBezTo>
                  <a:close/>
                  <a:moveTo>
                    <a:pt x="135" y="18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18"/>
                    <a:pt x="55" y="21"/>
                    <a:pt x="55" y="25"/>
                  </a:cubicBezTo>
                  <a:cubicBezTo>
                    <a:pt x="55" y="28"/>
                    <a:pt x="57" y="31"/>
                    <a:pt x="60" y="32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9" y="39"/>
                    <a:pt x="0" y="48"/>
                    <a:pt x="0" y="5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7"/>
                    <a:pt x="18" y="142"/>
                    <a:pt x="24" y="142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46" y="142"/>
                    <a:pt x="50" y="137"/>
                    <a:pt x="50" y="132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101" y="142"/>
                    <a:pt x="101" y="142"/>
                    <a:pt x="101" y="142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40" y="31"/>
                    <a:pt x="142" y="28"/>
                    <a:pt x="142" y="25"/>
                  </a:cubicBezTo>
                  <a:cubicBezTo>
                    <a:pt x="142" y="21"/>
                    <a:pt x="139" y="18"/>
                    <a:pt x="135" y="18"/>
                  </a:cubicBezTo>
                  <a:close/>
                  <a:moveTo>
                    <a:pt x="46" y="53"/>
                  </a:moveTo>
                  <a:cubicBezTo>
                    <a:pt x="46" y="132"/>
                    <a:pt x="46" y="132"/>
                    <a:pt x="46" y="132"/>
                  </a:cubicBezTo>
                  <a:cubicBezTo>
                    <a:pt x="46" y="135"/>
                    <a:pt x="43" y="138"/>
                    <a:pt x="40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1" y="138"/>
                    <a:pt x="18" y="135"/>
                    <a:pt x="18" y="132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1"/>
                    <a:pt x="12" y="43"/>
                    <a:pt x="21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5" y="43"/>
                    <a:pt x="87" y="45"/>
                    <a:pt x="87" y="48"/>
                  </a:cubicBezTo>
                  <a:cubicBezTo>
                    <a:pt x="87" y="51"/>
                    <a:pt x="85" y="53"/>
                    <a:pt x="83" y="53"/>
                  </a:cubicBezTo>
                  <a:cubicBezTo>
                    <a:pt x="46" y="53"/>
                    <a:pt x="46" y="53"/>
                    <a:pt x="46" y="53"/>
                  </a:cubicBezTo>
                  <a:close/>
                  <a:moveTo>
                    <a:pt x="133" y="96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8" y="57"/>
                    <a:pt x="92" y="53"/>
                    <a:pt x="92" y="48"/>
                  </a:cubicBezTo>
                  <a:cubicBezTo>
                    <a:pt x="92" y="43"/>
                    <a:pt x="88" y="39"/>
                    <a:pt x="83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96"/>
                    <a:pt x="133" y="96"/>
                    <a:pt x="133" y="96"/>
                  </a:cubicBezTo>
                  <a:close/>
                  <a:moveTo>
                    <a:pt x="135" y="27"/>
                  </a:move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0" y="26"/>
                    <a:pt x="60" y="25"/>
                  </a:cubicBezTo>
                  <a:cubicBezTo>
                    <a:pt x="60" y="24"/>
                    <a:pt x="61" y="23"/>
                    <a:pt x="62" y="23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7" y="23"/>
                    <a:pt x="138" y="24"/>
                    <a:pt x="138" y="25"/>
                  </a:cubicBezTo>
                  <a:cubicBezTo>
                    <a:pt x="138" y="26"/>
                    <a:pt x="137" y="27"/>
                    <a:pt x="135" y="27"/>
                  </a:cubicBezTo>
                  <a:close/>
                  <a:moveTo>
                    <a:pt x="81" y="85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84" y="89"/>
                    <a:pt x="84" y="89"/>
                    <a:pt x="84" y="89"/>
                  </a:cubicBezTo>
                  <a:lnTo>
                    <a:pt x="81" y="85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ru-RU" dirty="0">
                <a:solidFill>
                  <a:srgbClr val="999999"/>
                </a:solidFill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9" name="Прямокутник 8"/>
          <p:cNvSpPr/>
          <p:nvPr/>
        </p:nvSpPr>
        <p:spPr>
          <a:xfrm>
            <a:off x="875506" y="833673"/>
            <a:ext cx="3667708" cy="1084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uk-UA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Запрошую до співпраці!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5" y="2437316"/>
            <a:ext cx="4967949" cy="2102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76224" y="3893829"/>
            <a:ext cx="3066260" cy="6078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/>
              <a:t>aluona2603@gmail.com</a:t>
            </a:r>
          </a:p>
          <a:p>
            <a:endParaRPr lang="uk-UA" dirty="0"/>
          </a:p>
        </p:txBody>
      </p:sp>
      <p:sp>
        <p:nvSpPr>
          <p:cNvPr id="2" name="Прямокутник 1"/>
          <p:cNvSpPr/>
          <p:nvPr/>
        </p:nvSpPr>
        <p:spPr>
          <a:xfrm>
            <a:off x="5444553" y="2437316"/>
            <a:ext cx="3539294" cy="9087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uk-UA" sz="21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Дідик</a:t>
            </a:r>
            <a:r>
              <a:rPr lang="uk-UA" sz="2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1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Альона</a:t>
            </a:r>
            <a:r>
              <a:rPr lang="uk-UA" sz="2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Петрівна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uk-UA" sz="2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 ЦПРПП ВМР </a:t>
            </a:r>
            <a:endParaRPr lang="uk-UA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921692" y="3484206"/>
            <a:ext cx="2486412" cy="3600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 eaLnBrk="0" hangingPunct="0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GB" sz="2100" b="1" dirty="0">
                <a:solidFill>
                  <a:srgbClr val="072F67"/>
                </a:solidFill>
              </a:rPr>
              <a:t>(0</a:t>
            </a:r>
            <a:r>
              <a:rPr lang="uk-UA" sz="2100" b="1" dirty="0">
                <a:solidFill>
                  <a:srgbClr val="072F67"/>
                </a:solidFill>
              </a:rPr>
              <a:t>67</a:t>
            </a:r>
            <a:r>
              <a:rPr lang="en-GB" sz="2100" b="1" dirty="0">
                <a:solidFill>
                  <a:srgbClr val="072F67"/>
                </a:solidFill>
              </a:rPr>
              <a:t>)</a:t>
            </a:r>
            <a:r>
              <a:rPr lang="uk-UA" sz="2100" b="1" dirty="0">
                <a:solidFill>
                  <a:srgbClr val="072F67"/>
                </a:solidFill>
              </a:rPr>
              <a:t> 858</a:t>
            </a:r>
            <a:r>
              <a:rPr lang="en-GB" sz="2100" b="1" dirty="0">
                <a:solidFill>
                  <a:srgbClr val="072F67"/>
                </a:solidFill>
              </a:rPr>
              <a:t> </a:t>
            </a:r>
            <a:r>
              <a:rPr lang="uk-UA" sz="2100" b="1" dirty="0">
                <a:solidFill>
                  <a:srgbClr val="072F67"/>
                </a:solidFill>
              </a:rPr>
              <a:t>61</a:t>
            </a:r>
            <a:r>
              <a:rPr lang="en-GB" sz="2100" b="1" dirty="0">
                <a:solidFill>
                  <a:srgbClr val="072F67"/>
                </a:solidFill>
              </a:rPr>
              <a:t> </a:t>
            </a:r>
            <a:r>
              <a:rPr lang="uk-UA" sz="2100" b="1" dirty="0">
                <a:solidFill>
                  <a:srgbClr val="072F67"/>
                </a:solidFill>
              </a:rPr>
              <a:t>59</a:t>
            </a:r>
            <a:endParaRPr lang="en-GB" sz="2100" b="1" dirty="0">
              <a:solidFill>
                <a:srgbClr val="072F67"/>
              </a:solidFill>
            </a:endParaRPr>
          </a:p>
        </p:txBody>
      </p:sp>
      <p:pic>
        <p:nvPicPr>
          <p:cNvPr id="13" name="Picture 2" descr="E:\2.Альона\CA7A3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0517"/>
            <a:ext cx="2211387" cy="2355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6;p46"/>
          <p:cNvSpPr txBox="1">
            <a:spLocks/>
          </p:cNvSpPr>
          <p:nvPr/>
        </p:nvSpPr>
        <p:spPr>
          <a:xfrm>
            <a:off x="2339752" y="23563"/>
            <a:ext cx="5904656" cy="81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ru-RU" sz="2400" b="1" dirty="0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Календарно-</a:t>
            </a:r>
            <a:r>
              <a:rPr lang="ru-RU" sz="2400" b="1" dirty="0" err="1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тематичне</a:t>
            </a:r>
            <a:r>
              <a:rPr lang="ru-RU" sz="2400" b="1" dirty="0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планування</a:t>
            </a:r>
            <a:endParaRPr lang="ru-RU" sz="2400" b="1" dirty="0" smtClean="0">
              <a:solidFill>
                <a:srgbClr val="3A5B6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2400" b="1" dirty="0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уроків</a:t>
            </a:r>
            <a:r>
              <a:rPr lang="ru-RU" sz="2400" b="1" dirty="0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(</a:t>
            </a:r>
            <a:r>
              <a:rPr lang="ru-RU" sz="2400" b="1" dirty="0" err="1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посеместрове</a:t>
            </a:r>
            <a:r>
              <a:rPr lang="ru-RU" sz="2400" b="1" dirty="0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400" b="1" dirty="0" err="1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2400" b="1" dirty="0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400" b="1" dirty="0" err="1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річне</a:t>
            </a:r>
            <a:r>
              <a:rPr lang="ru-RU" sz="2400" b="1" dirty="0" smtClean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ru-RU" sz="2400" b="1" dirty="0">
              <a:solidFill>
                <a:srgbClr val="3A5B6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835695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КТП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ЗНЗ та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року;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чинних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підручників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календаря.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223145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Календарно-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тематичне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поурочне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довільній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друкованих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795885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переносити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теми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того, як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засвоїли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годин на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4108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Формат,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структура,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календарно-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тематичних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поурочних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планів-конспектів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індивідуальною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справою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20913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5" name="Google Shape;500;p34"/>
          <p:cNvSpPr txBox="1">
            <a:spLocks/>
          </p:cNvSpPr>
          <p:nvPr/>
        </p:nvSpPr>
        <p:spPr>
          <a:xfrm>
            <a:off x="1043608" y="25005"/>
            <a:ext cx="6957106" cy="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i="1" smtClean="0">
                <a:latin typeface="Times New Roman"/>
                <a:ea typeface="Times New Roman"/>
                <a:cs typeface="Times New Roman"/>
                <a:sym typeface="Times New Roman"/>
              </a:rPr>
              <a:t>Навчальні програми основної та старшої  школи</a:t>
            </a:r>
            <a:endParaRPr lang="ru-RU" sz="2400" dirty="0"/>
          </a:p>
        </p:txBody>
      </p:sp>
      <p:sp>
        <p:nvSpPr>
          <p:cNvPr id="6" name="Google Shape;503;p34"/>
          <p:cNvSpPr/>
          <p:nvPr/>
        </p:nvSpPr>
        <p:spPr>
          <a:xfrm>
            <a:off x="151903" y="477755"/>
            <a:ext cx="8837195" cy="39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r>
              <a:rPr lang="ru-RU" sz="21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</a:t>
            </a:r>
            <a:r>
              <a:rPr lang="ru-RU" sz="21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mon.gov.ua/ua/osvita/zagalna-serednya-osvita/navchalni-programi</a:t>
            </a:r>
            <a:endParaRPr lang="ru-RU" sz="2100" b="1" u="sng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501;p34"/>
          <p:cNvSpPr txBox="1">
            <a:spLocks/>
          </p:cNvSpPr>
          <p:nvPr/>
        </p:nvSpPr>
        <p:spPr>
          <a:xfrm>
            <a:off x="186605" y="870139"/>
            <a:ext cx="8837195" cy="213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7138" indent="-257138" algn="just">
              <a:buSzPts val="1500"/>
              <a:buFont typeface="Arial"/>
              <a:buChar char="■"/>
            </a:pPr>
            <a:r>
              <a:rPr lang="ru-RU" sz="1500" b="1" i="1" dirty="0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</a:t>
            </a:r>
            <a:r>
              <a:rPr lang="ru-RU" sz="1500" b="1" i="1" dirty="0" err="1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sz="1500" b="1" i="1" dirty="0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dirty="0" smtClean="0"/>
          </a:p>
          <a:p>
            <a:pPr marL="257138" indent="-257138" algn="just">
              <a:spcBef>
                <a:spcPts val="300"/>
              </a:spcBef>
              <a:buSzPts val="1500"/>
              <a:buFont typeface="Times New Roman"/>
              <a:buChar char="-"/>
            </a:pPr>
            <a:r>
              <a:rPr lang="ru-RU" sz="15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очікуванні</a:t>
            </a:r>
            <a:r>
              <a:rPr lang="ru-RU" sz="15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результати</a:t>
            </a:r>
            <a:r>
              <a:rPr lang="ru-RU" sz="15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навчальної</a:t>
            </a:r>
            <a:r>
              <a:rPr lang="ru-RU" sz="15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визначено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згідно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зі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структурою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компетентності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складниками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500" dirty="0" err="1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знаннєвим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500" dirty="0" err="1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діяльнісним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500" dirty="0" err="1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ціннісним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dirty="0" smtClean="0"/>
          </a:p>
          <a:p>
            <a:pPr marL="257138" indent="-257138" algn="just">
              <a:spcBef>
                <a:spcPts val="300"/>
              </a:spcBef>
              <a:buSzPts val="1500"/>
              <a:buFont typeface="Times New Roman"/>
              <a:buChar char="-"/>
            </a:pPr>
            <a:r>
              <a:rPr lang="ru-RU" sz="15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зміст</a:t>
            </a:r>
            <a:r>
              <a:rPr lang="ru-RU" sz="15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навчального</a:t>
            </a:r>
            <a:r>
              <a:rPr lang="ru-RU" sz="15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матеріалу</a:t>
            </a:r>
            <a:r>
              <a:rPr lang="ru-RU" sz="15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lang="ru-RU" dirty="0" smtClean="0"/>
          </a:p>
          <a:p>
            <a:pPr marL="257138" indent="-257138" algn="just">
              <a:spcBef>
                <a:spcPts val="300"/>
              </a:spcBef>
              <a:buSzPts val="1500"/>
              <a:buFont typeface="Times New Roman"/>
              <a:buChar char="-"/>
            </a:pPr>
            <a:r>
              <a:rPr lang="ru-RU" sz="15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практична </a:t>
            </a:r>
            <a:r>
              <a:rPr lang="ru-RU" sz="15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складова</a:t>
            </a:r>
            <a:r>
              <a:rPr lang="ru-RU" sz="15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dirty="0" smtClean="0"/>
          </a:p>
          <a:p>
            <a:pPr marL="257138" indent="-257138" algn="just">
              <a:spcBef>
                <a:spcPts val="300"/>
              </a:spcBef>
              <a:buSzPts val="1500"/>
              <a:buFont typeface="Arial"/>
              <a:buChar char="■"/>
            </a:pPr>
            <a:r>
              <a:rPr lang="ru-RU" sz="1500" b="1" i="1" dirty="0" err="1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Наскрізні</a:t>
            </a:r>
            <a:r>
              <a:rPr lang="ru-RU" sz="1500" b="1" i="1" dirty="0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змістові</a:t>
            </a:r>
            <a:r>
              <a:rPr lang="ru-RU" sz="1500" b="1" i="1" dirty="0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лінії</a:t>
            </a:r>
            <a:r>
              <a:rPr lang="ru-RU" sz="1500" b="1" i="1" dirty="0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dirty="0" smtClean="0"/>
          </a:p>
          <a:p>
            <a:pPr marL="257138" indent="-257138" algn="just">
              <a:spcBef>
                <a:spcPts val="300"/>
              </a:spcBef>
              <a:buSzPts val="1500"/>
            </a:pPr>
            <a:r>
              <a:rPr lang="ru-RU" sz="1500" dirty="0" smtClean="0">
                <a:solidFill>
                  <a:srgbClr val="26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-RU" sz="1500" dirty="0" smtClean="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Екологічна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безпека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сталий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розвиток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»                         -  «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Здоров'я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безпека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lang="ru-RU" dirty="0" smtClean="0"/>
          </a:p>
          <a:p>
            <a:pPr marL="257138" indent="-257138" algn="just">
              <a:spcBef>
                <a:spcPts val="300"/>
              </a:spcBef>
              <a:buSzPts val="1500"/>
            </a:pP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«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Підприємливість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фінансова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грамотність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»                   - «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Громадянська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відповідальність</a:t>
            </a:r>
            <a:r>
              <a:rPr lang="ru-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lang="ru-RU" dirty="0"/>
          </a:p>
        </p:txBody>
      </p:sp>
      <p:sp>
        <p:nvSpPr>
          <p:cNvPr id="8" name="Google Shape;502;p34"/>
          <p:cNvSpPr/>
          <p:nvPr/>
        </p:nvSpPr>
        <p:spPr>
          <a:xfrm>
            <a:off x="63170" y="3013028"/>
            <a:ext cx="9014660" cy="76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34274" rIns="68565" bIns="34274" anchor="t" anchorCtr="0">
            <a:spAutoFit/>
          </a:bodyPr>
          <a:lstStyle/>
          <a:p>
            <a:r>
              <a:rPr lang="ru-RU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1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програмах</a:t>
            </a:r>
            <a:r>
              <a:rPr lang="ru-RU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1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зазначено</a:t>
            </a:r>
            <a:r>
              <a:rPr lang="ru-RU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розподіл</a:t>
            </a:r>
            <a:r>
              <a:rPr lang="ru-RU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годин за темами. </a:t>
            </a:r>
            <a:r>
              <a:rPr lang="ru-RU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Заради</a:t>
            </a:r>
            <a:r>
              <a:rPr lang="ru-RU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досягнення</a:t>
            </a:r>
            <a:r>
              <a:rPr lang="ru-RU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запланованих</a:t>
            </a:r>
            <a:r>
              <a:rPr lang="ru-RU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результатів</a:t>
            </a:r>
            <a:r>
              <a:rPr lang="ru-RU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r>
              <a:rPr lang="ru-RU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самостійно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визначає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час,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необхідний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певної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теми,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зважаючи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умови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функціонування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закладу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навчальні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можливості</a:t>
            </a:r>
            <a:r>
              <a:rPr lang="ru-RU" sz="15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743430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також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обґрунтовано</a:t>
            </a:r>
            <a:r>
              <a:rPr lang="ru-RU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змінювати</a:t>
            </a:r>
            <a:r>
              <a:rPr lang="ru-RU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порядок </a:t>
            </a:r>
            <a:r>
              <a:rPr lang="ru-RU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ru-RU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 і </a:t>
            </a:r>
            <a:r>
              <a:rPr lang="ru-RU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окремих</a:t>
            </a:r>
            <a:r>
              <a:rPr lang="ru-RU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питань</a:t>
            </a:r>
            <a:r>
              <a:rPr lang="ru-RU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межах одного </a:t>
            </a:r>
            <a:r>
              <a:rPr lang="ru-RU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класу</a:t>
            </a:r>
            <a:r>
              <a:rPr lang="ru-RU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аде так,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щоб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порушувалась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логіка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викладу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навчального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матеріалу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Перенесення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із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одного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класу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іншого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дозволяється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1738" y="4404836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Змінювати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орієнтовну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кількість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годин,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передбачених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програмами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тем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розділів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, та час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проведення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шкільних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екскурсій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використовуючи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цього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резервні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години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години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навчальної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практики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46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96838" y="4037410"/>
            <a:ext cx="1503362" cy="1048940"/>
            <a:chOff x="4464" y="192"/>
            <a:chExt cx="1187" cy="1104"/>
          </a:xfrm>
        </p:grpSpPr>
        <p:grpSp>
          <p:nvGrpSpPr>
            <p:cNvPr id="4" name="Group 62"/>
            <p:cNvGrpSpPr>
              <a:grpSpLocks/>
            </p:cNvGrpSpPr>
            <p:nvPr/>
          </p:nvGrpSpPr>
          <p:grpSpPr bwMode="auto">
            <a:xfrm rot="1159935" flipV="1">
              <a:off x="4815" y="642"/>
              <a:ext cx="129" cy="126"/>
              <a:chOff x="1204" y="2187"/>
              <a:chExt cx="364" cy="357"/>
            </a:xfrm>
          </p:grpSpPr>
          <p:grpSp>
            <p:nvGrpSpPr>
              <p:cNvPr id="89" name="Group 63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94" name="Freeform 64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" name="Freeform 65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Freeform 66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0" name="Group 67"/>
              <p:cNvGrpSpPr>
                <a:grpSpLocks/>
              </p:cNvGrpSpPr>
              <p:nvPr/>
            </p:nvGrpSpPr>
            <p:grpSpPr bwMode="auto">
              <a:xfrm rot="4279230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91" name="Freeform 68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69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70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" name="Group 71"/>
            <p:cNvGrpSpPr>
              <a:grpSpLocks/>
            </p:cNvGrpSpPr>
            <p:nvPr/>
          </p:nvGrpSpPr>
          <p:grpSpPr bwMode="auto">
            <a:xfrm rot="1159935" flipV="1">
              <a:off x="4752" y="192"/>
              <a:ext cx="172" cy="166"/>
              <a:chOff x="1204" y="2187"/>
              <a:chExt cx="364" cy="357"/>
            </a:xfrm>
          </p:grpSpPr>
          <p:grpSp>
            <p:nvGrpSpPr>
              <p:cNvPr id="81" name="Group 72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86" name="Freeform 73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" name="Freeform 74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" name="Freeform 75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" name="Group 76"/>
              <p:cNvGrpSpPr>
                <a:grpSpLocks/>
              </p:cNvGrpSpPr>
              <p:nvPr/>
            </p:nvGrpSpPr>
            <p:grpSpPr bwMode="auto">
              <a:xfrm rot="4279230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83" name="Freeform 77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Freeform 78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79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>
                    <a:alpha val="39999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80"/>
            <p:cNvGrpSpPr>
              <a:grpSpLocks/>
            </p:cNvGrpSpPr>
            <p:nvPr/>
          </p:nvGrpSpPr>
          <p:grpSpPr bwMode="auto">
            <a:xfrm rot="18978788" flipV="1">
              <a:off x="4464" y="288"/>
              <a:ext cx="470" cy="455"/>
              <a:chOff x="1204" y="2187"/>
              <a:chExt cx="364" cy="357"/>
            </a:xfrm>
          </p:grpSpPr>
          <p:grpSp>
            <p:nvGrpSpPr>
              <p:cNvPr id="73" name="Group 81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78" name="Freeform 82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Freeform 83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Freeform 84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4" name="Group 85"/>
              <p:cNvGrpSpPr>
                <a:grpSpLocks/>
              </p:cNvGrpSpPr>
              <p:nvPr/>
            </p:nvGrpSpPr>
            <p:grpSpPr bwMode="auto">
              <a:xfrm rot="4279230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75" name="Freeform 86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" name="Freeform 87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" name="Freeform 88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89"/>
            <p:cNvGrpSpPr>
              <a:grpSpLocks/>
            </p:cNvGrpSpPr>
            <p:nvPr/>
          </p:nvGrpSpPr>
          <p:grpSpPr bwMode="auto">
            <a:xfrm rot="17083889" flipV="1">
              <a:off x="5154" y="290"/>
              <a:ext cx="127" cy="124"/>
              <a:chOff x="1204" y="2187"/>
              <a:chExt cx="364" cy="357"/>
            </a:xfrm>
          </p:grpSpPr>
          <p:grpSp>
            <p:nvGrpSpPr>
              <p:cNvPr id="65" name="Group 90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70" name="Freeform 91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" name="Freeform 92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" name="Freeform 93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6" name="Group 94"/>
              <p:cNvGrpSpPr>
                <a:grpSpLocks/>
              </p:cNvGrpSpPr>
              <p:nvPr/>
            </p:nvGrpSpPr>
            <p:grpSpPr bwMode="auto">
              <a:xfrm rot="4279230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67" name="Freeform 95"/>
                <p:cNvSpPr>
                  <a:spLocks/>
                </p:cNvSpPr>
                <p:nvPr/>
              </p:nvSpPr>
              <p:spPr bwMode="gray">
                <a:xfrm>
                  <a:off x="1621" y="430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Freeform 96"/>
                <p:cNvSpPr>
                  <a:spLocks/>
                </p:cNvSpPr>
                <p:nvPr/>
              </p:nvSpPr>
              <p:spPr bwMode="gray">
                <a:xfrm rot="-3441481">
                  <a:off x="1161" y="1376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Freeform 97"/>
                <p:cNvSpPr>
                  <a:spLocks/>
                </p:cNvSpPr>
                <p:nvPr/>
              </p:nvSpPr>
              <p:spPr bwMode="gray">
                <a:xfrm flipV="1">
                  <a:off x="1610" y="2254"/>
                  <a:ext cx="1232" cy="169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98"/>
            <p:cNvGrpSpPr>
              <a:grpSpLocks/>
            </p:cNvGrpSpPr>
            <p:nvPr/>
          </p:nvGrpSpPr>
          <p:grpSpPr bwMode="auto">
            <a:xfrm rot="1462908">
              <a:off x="5288" y="297"/>
              <a:ext cx="278" cy="351"/>
              <a:chOff x="3863" y="2473"/>
              <a:chExt cx="983" cy="1148"/>
            </a:xfrm>
          </p:grpSpPr>
          <p:grpSp>
            <p:nvGrpSpPr>
              <p:cNvPr id="47" name="Group 99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57" name="Group 100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62" name="Freeform 101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102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" name="Freeform 103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8" name="Group 104"/>
                <p:cNvGrpSpPr>
                  <a:grpSpLocks/>
                </p:cNvGrpSpPr>
                <p:nvPr/>
              </p:nvGrpSpPr>
              <p:grpSpPr bwMode="auto">
                <a:xfrm rot="41632372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59" name="Freeform 105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Freeform 106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Freeform 107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8" name="Group 108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49" name="Group 109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54" name="Freeform 110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11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12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0" name="Group 113"/>
                <p:cNvGrpSpPr>
                  <a:grpSpLocks/>
                </p:cNvGrpSpPr>
                <p:nvPr/>
              </p:nvGrpSpPr>
              <p:grpSpPr bwMode="auto">
                <a:xfrm rot="41632372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51" name="Freeform 114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115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16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9" name="Group 117"/>
            <p:cNvGrpSpPr>
              <a:grpSpLocks/>
            </p:cNvGrpSpPr>
            <p:nvPr/>
          </p:nvGrpSpPr>
          <p:grpSpPr bwMode="auto">
            <a:xfrm>
              <a:off x="4992" y="528"/>
              <a:ext cx="659" cy="768"/>
              <a:chOff x="3863" y="2473"/>
              <a:chExt cx="983" cy="1148"/>
            </a:xfrm>
          </p:grpSpPr>
          <p:grpSp>
            <p:nvGrpSpPr>
              <p:cNvPr id="29" name="Group 118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39" name="Group 119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44" name="Freeform 120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121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122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0" name="Group 123"/>
                <p:cNvGrpSpPr>
                  <a:grpSpLocks/>
                </p:cNvGrpSpPr>
                <p:nvPr/>
              </p:nvGrpSpPr>
              <p:grpSpPr bwMode="auto">
                <a:xfrm rot="41632372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41" name="Freeform 124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125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126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" name="Group 127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31" name="Group 128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36" name="Freeform 129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130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131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" name="Group 132"/>
                <p:cNvGrpSpPr>
                  <a:grpSpLocks/>
                </p:cNvGrpSpPr>
                <p:nvPr/>
              </p:nvGrpSpPr>
              <p:grpSpPr bwMode="auto">
                <a:xfrm rot="41632372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33" name="Freeform 133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Freeform 134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135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" name="Group 136"/>
            <p:cNvGrpSpPr>
              <a:grpSpLocks/>
            </p:cNvGrpSpPr>
            <p:nvPr/>
          </p:nvGrpSpPr>
          <p:grpSpPr bwMode="auto">
            <a:xfrm>
              <a:off x="4951" y="384"/>
              <a:ext cx="281" cy="328"/>
              <a:chOff x="3863" y="2473"/>
              <a:chExt cx="983" cy="1148"/>
            </a:xfrm>
          </p:grpSpPr>
          <p:grpSp>
            <p:nvGrpSpPr>
              <p:cNvPr id="11" name="Group 137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21" name="Group 138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26" name="Freeform 139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Freeform 140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Freeform 141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142"/>
                <p:cNvGrpSpPr>
                  <a:grpSpLocks/>
                </p:cNvGrpSpPr>
                <p:nvPr/>
              </p:nvGrpSpPr>
              <p:grpSpPr bwMode="auto">
                <a:xfrm rot="41632372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23" name="Freeform 143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" name="Freeform 144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Freeform 145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" name="Group 146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13" name="Group 147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18" name="Freeform 148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Freeform 149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Freeform 150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151"/>
                <p:cNvGrpSpPr>
                  <a:grpSpLocks/>
                </p:cNvGrpSpPr>
                <p:nvPr/>
              </p:nvGrpSpPr>
              <p:grpSpPr bwMode="auto">
                <a:xfrm rot="41632372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15" name="Freeform 152"/>
                  <p:cNvSpPr>
                    <a:spLocks/>
                  </p:cNvSpPr>
                  <p:nvPr/>
                </p:nvSpPr>
                <p:spPr bwMode="gray">
                  <a:xfrm>
                    <a:off x="1621" y="430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Freeform 153"/>
                  <p:cNvSpPr>
                    <a:spLocks/>
                  </p:cNvSpPr>
                  <p:nvPr/>
                </p:nvSpPr>
                <p:spPr bwMode="gray">
                  <a:xfrm rot="-3441481">
                    <a:off x="1161" y="1376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Freeform 154"/>
                  <p:cNvSpPr>
                    <a:spLocks/>
                  </p:cNvSpPr>
                  <p:nvPr/>
                </p:nvSpPr>
                <p:spPr bwMode="gray">
                  <a:xfrm flipV="1">
                    <a:off x="1610" y="2254"/>
                    <a:ext cx="1232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chemeClr val="tx2">
                      <a:alpha val="89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1660529" y="541741"/>
            <a:ext cx="184710" cy="3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endParaRPr lang="ru-RU"/>
          </a:p>
        </p:txBody>
      </p:sp>
      <p:sp>
        <p:nvSpPr>
          <p:cNvPr id="125" name="Google Shape;492;p33"/>
          <p:cNvSpPr txBox="1">
            <a:spLocks noGrp="1"/>
          </p:cNvSpPr>
          <p:nvPr>
            <p:ph type="title"/>
          </p:nvPr>
        </p:nvSpPr>
        <p:spPr>
          <a:xfrm>
            <a:off x="117028" y="31100"/>
            <a:ext cx="9026972" cy="36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4" tIns="34274" rIns="68564" bIns="34274" anchor="ctr" anchorCtr="0">
            <a:noAutofit/>
          </a:bodyPr>
          <a:lstStyle/>
          <a:p>
            <a:pPr algn="ctr"/>
            <a:r>
              <a:rPr lang="ru-RU" sz="3000" b="1" dirty="0">
                <a:solidFill>
                  <a:srgbClr val="35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Фрагмент </a:t>
            </a:r>
            <a:r>
              <a:rPr lang="ru-RU" sz="3000" b="1" dirty="0" err="1">
                <a:solidFill>
                  <a:srgbClr val="35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навчальної</a:t>
            </a:r>
            <a:r>
              <a:rPr lang="ru-RU" sz="3000" b="1" dirty="0">
                <a:solidFill>
                  <a:srgbClr val="35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solidFill>
                  <a:srgbClr val="35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sz="3000" b="1" dirty="0">
                <a:solidFill>
                  <a:srgbClr val="35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1" dirty="0">
              <a:solidFill>
                <a:srgbClr val="35678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26" name="Google Shape;493;p33"/>
          <p:cNvGraphicFramePr/>
          <p:nvPr>
            <p:extLst>
              <p:ext uri="{D42A27DB-BD31-4B8C-83A1-F6EECF244321}">
                <p14:modId xmlns:p14="http://schemas.microsoft.com/office/powerpoint/2010/main" val="110088321"/>
              </p:ext>
            </p:extLst>
          </p:nvPr>
        </p:nvGraphicFramePr>
        <p:xfrm>
          <a:off x="18" y="347008"/>
          <a:ext cx="9143982" cy="697238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582394"/>
                <a:gridCol w="2719838"/>
                <a:gridCol w="2841750"/>
              </a:tblGrid>
              <a:tr h="182888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</a:t>
                      </a:r>
                      <a:r>
                        <a:rPr lang="ru-RU" sz="1200" dirty="0" err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</a:t>
                      </a:r>
                      <a:r>
                        <a:rPr lang="ru-RU" sz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68 год, 2 год на </a:t>
                      </a:r>
                      <a:r>
                        <a:rPr lang="ru-RU" sz="1200" dirty="0" err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тиждень</a:t>
                      </a:r>
                      <a:endParaRPr sz="1200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Очікувані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результати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навчально-пізнавальної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діяльності</a:t>
                      </a:r>
                      <a:endParaRPr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Зміст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навчального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матеріалу</a:t>
                      </a:r>
                      <a:endParaRPr sz="11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Практична частина</a:t>
                      </a:r>
                      <a:endParaRPr sz="11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</a:tr>
              <a:tr h="1714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Повторення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найважливіших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питань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курсу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хімії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7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класу</a:t>
                      </a:r>
                      <a:endParaRPr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/>
                        <a:t> </a:t>
                      </a:r>
                      <a:endParaRPr sz="900" dirty="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51431" marR="51431" marT="0" marB="0"/>
                </a:tc>
              </a:tr>
            </a:tbl>
          </a:graphicData>
        </a:graphic>
      </p:graphicFrame>
      <p:graphicFrame>
        <p:nvGraphicFramePr>
          <p:cNvPr id="127" name="Google Shape;494;p33"/>
          <p:cNvGraphicFramePr/>
          <p:nvPr>
            <p:extLst>
              <p:ext uri="{D42A27DB-BD31-4B8C-83A1-F6EECF244321}">
                <p14:modId xmlns:p14="http://schemas.microsoft.com/office/powerpoint/2010/main" val="3160955115"/>
              </p:ext>
            </p:extLst>
          </p:nvPr>
        </p:nvGraphicFramePr>
        <p:xfrm>
          <a:off x="0" y="1028700"/>
          <a:ext cx="9144000" cy="41148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582394"/>
                <a:gridCol w="2719031"/>
                <a:gridCol w="2842575"/>
              </a:tblGrid>
              <a:tr h="1714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Тема 3.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Кількість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речовини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Розрахунки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хімічними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формулами</a:t>
                      </a:r>
                      <a:endParaRPr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19" marR="411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Учень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учениця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Знаннєвий</a:t>
                      </a:r>
                      <a:r>
                        <a:rPr lang="ru-RU" sz="1100" u="sng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компонент</a:t>
                      </a:r>
                      <a:endParaRPr sz="1100" u="sng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називає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одиницю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вимірювання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кількості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речовини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молярний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об’єм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газів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нормальних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умов,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сталу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Авогадро;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пояснює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сутність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фізичної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величини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кількість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речовини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Діяльнісний</a:t>
                      </a:r>
                      <a:r>
                        <a:rPr lang="ru-RU" sz="1100" u="sng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компонент</a:t>
                      </a:r>
                      <a:endParaRPr sz="1100" u="sng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установлює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взаємозв'язок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між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фізичними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величинами 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масою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молярною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масою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об’ємом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молярним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об’ємом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кількістю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речовини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); 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обчислює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число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частинок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атомів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молекул,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йонів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у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певній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кількості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речовини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масі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об’ємі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молярну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масу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масу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і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кількість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речовини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об’єм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даної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маси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або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кількості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речовини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газу за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нормальних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умов;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відносну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густину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газу за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іншим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газом,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обираючи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і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обґрунтовуючи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спосіб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розв’язання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Ціннісний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компонент</a:t>
                      </a:r>
                      <a:endParaRPr sz="11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робить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висновки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щодо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значущості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математичних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знань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для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розв’язування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хімічних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задач.</a:t>
                      </a:r>
                      <a:endParaRPr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marL="0" marR="0" lvl="0" indent="16129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Кількість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речовини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Моль –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одиниця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кількості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речовини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Стала Авогадро.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16129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Молярна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маса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16129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Закон Авогадро.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Молярний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об’єм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газів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16129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Відносна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густина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газів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Розрахункові задачі</a:t>
                      </a:r>
                      <a:endParaRPr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Обчислення молярної маси речовини.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Обчислення числа частинок (атомів, молекул, йонів) у певній кількості речовини, масі, об’ємі.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 Обчислення за хімічною формулою маси даної кількості речовини і кількості речовини за відомою масою.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 Обчислення об’єму певної маси або кількості речовини відомого газу за нормальних умов.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 Обчислення з використанням відносної густини газів.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Демонстрації</a:t>
                      </a:r>
                      <a:endParaRPr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Зразки речовин кількістю речовини 1 моль (або однакової кількості речовини).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19" marR="41119" marT="0" marB="0"/>
                </a:tc>
              </a:tr>
              <a:tr h="5143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Наскрізні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змістові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лінії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Здоров’я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і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безпека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Екологічна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безпека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і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сталий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розвиток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Підприємливість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і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фінансова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грамотність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18034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Розв’язування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розрахункових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задач за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даною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темою.</a:t>
                      </a:r>
                      <a:endParaRPr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19" marR="411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2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4"/>
          <p:cNvSpPr txBox="1">
            <a:spLocks noGrp="1"/>
          </p:cNvSpPr>
          <p:nvPr>
            <p:ph type="title"/>
          </p:nvPr>
        </p:nvSpPr>
        <p:spPr>
          <a:xfrm>
            <a:off x="117032" y="178250"/>
            <a:ext cx="9026972" cy="54061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lt1">
                <a:alpha val="49803"/>
              </a:schemeClr>
            </a:outerShdw>
          </a:effectLst>
        </p:spPr>
        <p:txBody>
          <a:bodyPr spcFirstLastPara="1" wrap="square" lIns="68567" tIns="34274" rIns="68567" bIns="34274" anchor="ctr" anchorCtr="0">
            <a:noAutofit/>
          </a:bodyPr>
          <a:lstStyle/>
          <a:p>
            <a:pPr algn="ctr"/>
            <a:r>
              <a:rPr lang="ru-RU" sz="3000" dirty="0">
                <a:solidFill>
                  <a:srgbClr val="3B57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Фрагмент </a:t>
            </a:r>
            <a:r>
              <a:rPr lang="ru-RU" sz="3000" dirty="0" err="1">
                <a:solidFill>
                  <a:srgbClr val="3B57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навчальної</a:t>
            </a:r>
            <a:r>
              <a:rPr lang="ru-RU" sz="3000" dirty="0">
                <a:solidFill>
                  <a:srgbClr val="3B57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rgbClr val="3B57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sz="3000" dirty="0">
                <a:solidFill>
                  <a:srgbClr val="3B57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dirty="0">
              <a:solidFill>
                <a:srgbClr val="3B57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5291"/>
              </p:ext>
            </p:extLst>
          </p:nvPr>
        </p:nvGraphicFramePr>
        <p:xfrm>
          <a:off x="135866" y="744029"/>
          <a:ext cx="8900630" cy="413197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21636"/>
                <a:gridCol w="2221636"/>
                <a:gridCol w="2540941"/>
                <a:gridCol w="1916417"/>
              </a:tblGrid>
              <a:tr h="3724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Очікувані результати навчально-пізнавальної діяльності учнів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Зміст навчання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01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Вступ (орієнтовно 4 год)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Діяльність (уміння)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Знання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Зміст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Наскрізні змістові лінії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</a:tr>
              <a:tr h="4594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розрізняє: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об’єкти живої природи;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практикує: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метод спостереження біологічних об’єктів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оперує термінами: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- біологія, спостереження, експеримент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Біологія — наука про життя. Основні властивості живого. Науки, що вивчають життя.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Різноманітність життя (на прикладах представників основних груп живої природи). Поняття про віруси.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Методи біологічних досліджень організмів.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Демонстрування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об’єктів живої природи (у тому числі на електронних носіях)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Екологічна безпека та сталий розвиток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(орієнтує на формування в учнів екологічної свідомості для збереження та захисту довкілля)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Здоров’я і безпека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(сприяє усвідомленню значимості безпечного здорового життєвого середовища)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</a:tr>
              <a:tr h="168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називає: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- основні властивості живого (ріст, розмноження, взаємодія із зовнішнім середовищем);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наводить приклади: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- основних груп організмів (бактерії, рослини, тварини, гриби);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- методів біологічних досліджень організмів (спостереження, опис, порівняння, експеримент)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0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Ставлення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21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усвідомлює: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взаємозв’язки між об’єктами природи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робить висновки: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про пізнаванність природи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оцінює значення: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kern="1000" spc="-20" dirty="0">
                          <a:effectLst/>
                        </a:rPr>
                        <a:t>біологічних зна</a:t>
                      </a:r>
                      <a:r>
                        <a:rPr lang="uk-UA" sz="800" dirty="0">
                          <a:effectLst/>
                        </a:rPr>
                        <a:t>нь у практичній діяльності людини (м</a:t>
                      </a:r>
                      <a:r>
                        <a:rPr lang="uk-UA" sz="800" kern="1000" spc="-40" dirty="0">
                          <a:effectLst/>
                        </a:rPr>
                        <a:t>едицині, сільському господарст</a:t>
                      </a:r>
                      <a:r>
                        <a:rPr lang="uk-UA" sz="800" dirty="0">
                          <a:effectLst/>
                        </a:rPr>
                        <a:t>ві, у справі охорони природи тощо)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89" marR="249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861630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-Septemb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4548</Words>
  <Application>Microsoft Office PowerPoint</Application>
  <PresentationFormat>Экран (16:9)</PresentationFormat>
  <Paragraphs>503</Paragraphs>
  <Slides>55</Slides>
  <Notes>50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8" baseType="lpstr">
      <vt:lpstr>Arial</vt:lpstr>
      <vt:lpstr>Nunito</vt:lpstr>
      <vt:lpstr>Times New Roman</vt:lpstr>
      <vt:lpstr>Wingdings</vt:lpstr>
      <vt:lpstr>Verdana</vt:lpstr>
      <vt:lpstr>Varela Round</vt:lpstr>
      <vt:lpstr>Nixie One</vt:lpstr>
      <vt:lpstr>Calibri</vt:lpstr>
      <vt:lpstr>Arimo</vt:lpstr>
      <vt:lpstr>Courier New</vt:lpstr>
      <vt:lpstr>Puck template</vt:lpstr>
      <vt:lpstr>1-September</vt:lpstr>
      <vt:lpstr>Документ Microsoft Word</vt:lpstr>
      <vt:lpstr>Система роботи молодого вчителя зі створення та систематизації комплексного методичного забезпечення предмету що викладає.</vt:lpstr>
      <vt:lpstr>ЗАКОН УКРАЇНИ Про повну загальну середню освіту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Фрагмент навчальної програми </vt:lpstr>
      <vt:lpstr>Фрагмент навчальної програми </vt:lpstr>
      <vt:lpstr>Фрагмент навчальної програми </vt:lpstr>
      <vt:lpstr>Презентация PowerPoint</vt:lpstr>
      <vt:lpstr>Презентация PowerPoint</vt:lpstr>
      <vt:lpstr>Презентация PowerPoint</vt:lpstr>
      <vt:lpstr>БІОЛОГІЯ НАВЧАЛЬНІ ПРОГРАМИ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Міні-проекти, навчальні проекти - стимулювання пізнавальної діяльності, практико-орієнтовне та дослідницьке спрямування навчальної діяльності учнів </vt:lpstr>
      <vt:lpstr>ХІМІЯ НАВЧАЛЬНІ ПРОГРАМИ</vt:lpstr>
      <vt:lpstr>Презентация PowerPoint</vt:lpstr>
      <vt:lpstr>Презентация PowerPoint</vt:lpstr>
      <vt:lpstr>Хімічний експеримент</vt:lpstr>
      <vt:lpstr>Навчальні проекти</vt:lpstr>
      <vt:lpstr>Розрахункові задачі та вправи</vt:lpstr>
      <vt:lpstr>Домашній експеримент</vt:lpstr>
      <vt:lpstr>Навчальні проекти</vt:lpstr>
      <vt:lpstr>Природознавство </vt:lpstr>
      <vt:lpstr>Навчальні проєкти Кількість проєктів та тематика їх може бути змінена  Орієнтовний опис проєктів, запропонованих програмою, уміщено на електронному ресурсі «Навчальні проєкти до курсу «Природознавство (5 клас)» (http://prirodaprojects.blogspot.com/).</vt:lpstr>
      <vt:lpstr>Навчальна література</vt:lpstr>
      <vt:lpstr>Навчальна література</vt:lpstr>
      <vt:lpstr>Презентация PowerPoint</vt:lpstr>
      <vt:lpstr>Презентация PowerPoint</vt:lpstr>
      <vt:lpstr>Оцінювання результатів навчання учнів             у ЗЗСО урегульовано такими документами: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РОБОЧИЙ  КЕЙС УЧИТЕЛЯ                      МАЄ МІСТИТИ: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ПОРАДИ ІНТЕРНУ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ALUONA</cp:lastModifiedBy>
  <cp:revision>54</cp:revision>
  <dcterms:modified xsi:type="dcterms:W3CDTF">2021-10-28T11:01:31Z</dcterms:modified>
</cp:coreProperties>
</file>